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Masters/slideMaster1.xml" ContentType="application/vnd.openxmlformats-officedocument.presentationml.slideMaster+xml"/>
  <Override PartName="/ppt/notesSlides/notesSlide10.xml" ContentType="application/vnd.openxmlformats-officedocument.presentationml.notesSlide+xml"/>
  <Override PartName="/ppt/notesSlides/notesSlide5.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57.xml" ContentType="application/vnd.openxmlformats-officedocument.presentationml.notesSlide+xml"/>
  <Override PartName="/ppt/notesSlides/notesSlide55.xml" ContentType="application/vnd.openxmlformats-officedocument.presentationml.notesSlide+xml"/>
  <Override PartName="/ppt/notesSlides/notesSlide37.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38.xml" ContentType="application/vnd.openxmlformats-officedocument.presentationml.notesSlide+xml"/>
  <Override PartName="/ppt/notesSlides/notesSlide54.xml" ContentType="application/vnd.openxmlformats-officedocument.presentationml.notesSlide+xml"/>
  <Override PartName="/ppt/notesSlides/notesSlide5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81"/>
  </p:notesMasterIdLst>
  <p:handoutMasterIdLst>
    <p:handoutMasterId r:id="rId82"/>
  </p:handoutMasterIdLst>
  <p:sldIdLst>
    <p:sldId id="790" r:id="rId2"/>
    <p:sldId id="841" r:id="rId3"/>
    <p:sldId id="754" r:id="rId4"/>
    <p:sldId id="491" r:id="rId5"/>
    <p:sldId id="492" r:id="rId6"/>
    <p:sldId id="493" r:id="rId7"/>
    <p:sldId id="791" r:id="rId8"/>
    <p:sldId id="850" r:id="rId9"/>
    <p:sldId id="755" r:id="rId10"/>
    <p:sldId id="792" r:id="rId11"/>
    <p:sldId id="793" r:id="rId12"/>
    <p:sldId id="794" r:id="rId13"/>
    <p:sldId id="795" r:id="rId14"/>
    <p:sldId id="796" r:id="rId15"/>
    <p:sldId id="797" r:id="rId16"/>
    <p:sldId id="753" r:id="rId17"/>
    <p:sldId id="851" r:id="rId18"/>
    <p:sldId id="842" r:id="rId19"/>
    <p:sldId id="843" r:id="rId20"/>
    <p:sldId id="800" r:id="rId21"/>
    <p:sldId id="801" r:id="rId22"/>
    <p:sldId id="759" r:id="rId23"/>
    <p:sldId id="852" r:id="rId24"/>
    <p:sldId id="802" r:id="rId25"/>
    <p:sldId id="803" r:id="rId26"/>
    <p:sldId id="804" r:id="rId27"/>
    <p:sldId id="761" r:id="rId28"/>
    <p:sldId id="844" r:id="rId29"/>
    <p:sldId id="805" r:id="rId30"/>
    <p:sldId id="806" r:id="rId31"/>
    <p:sldId id="807" r:id="rId32"/>
    <p:sldId id="808" r:id="rId33"/>
    <p:sldId id="809" r:id="rId34"/>
    <p:sldId id="762" r:id="rId35"/>
    <p:sldId id="845" r:id="rId36"/>
    <p:sldId id="810" r:id="rId37"/>
    <p:sldId id="811" r:id="rId38"/>
    <p:sldId id="812" r:id="rId39"/>
    <p:sldId id="813" r:id="rId40"/>
    <p:sldId id="814" r:id="rId41"/>
    <p:sldId id="766" r:id="rId42"/>
    <p:sldId id="765" r:id="rId43"/>
    <p:sldId id="815" r:id="rId44"/>
    <p:sldId id="816" r:id="rId45"/>
    <p:sldId id="817" r:id="rId46"/>
    <p:sldId id="785" r:id="rId47"/>
    <p:sldId id="818" r:id="rId48"/>
    <p:sldId id="846" r:id="rId49"/>
    <p:sldId id="819" r:id="rId50"/>
    <p:sldId id="767" r:id="rId51"/>
    <p:sldId id="847" r:id="rId52"/>
    <p:sldId id="770" r:id="rId53"/>
    <p:sldId id="820" r:id="rId54"/>
    <p:sldId id="821" r:id="rId55"/>
    <p:sldId id="822" r:id="rId56"/>
    <p:sldId id="768" r:id="rId57"/>
    <p:sldId id="853" r:id="rId58"/>
    <p:sldId id="823" r:id="rId59"/>
    <p:sldId id="771" r:id="rId60"/>
    <p:sldId id="848" r:id="rId61"/>
    <p:sldId id="824" r:id="rId62"/>
    <p:sldId id="825" r:id="rId63"/>
    <p:sldId id="826" r:id="rId64"/>
    <p:sldId id="827" r:id="rId65"/>
    <p:sldId id="828" r:id="rId66"/>
    <p:sldId id="772" r:id="rId67"/>
    <p:sldId id="849" r:id="rId68"/>
    <p:sldId id="829" r:id="rId69"/>
    <p:sldId id="830" r:id="rId70"/>
    <p:sldId id="782" r:id="rId71"/>
    <p:sldId id="831" r:id="rId72"/>
    <p:sldId id="832" r:id="rId73"/>
    <p:sldId id="854" r:id="rId74"/>
    <p:sldId id="833" r:id="rId75"/>
    <p:sldId id="834" r:id="rId76"/>
    <p:sldId id="779" r:id="rId77"/>
    <p:sldId id="835" r:id="rId78"/>
    <p:sldId id="836" r:id="rId79"/>
    <p:sldId id="777" r:id="rId80"/>
  </p:sldIdLst>
  <p:sldSz cx="9144000" cy="6858000" type="screen4x3"/>
  <p:notesSz cx="6858000" cy="9144000"/>
  <p:embeddedFontLst>
    <p:embeddedFont>
      <p:font typeface="Arial Black" panose="020B0A04020102020204" pitchFamily="34" charset="0"/>
      <p:bold r:id="rId83"/>
    </p:embeddedFont>
    <p:embeddedFont>
      <p:font typeface="Calibri" panose="020F0502020204030204" pitchFamily="34" charset="0"/>
      <p:regular r:id="rId84"/>
      <p:bold r:id="rId85"/>
      <p:italic r:id="rId86"/>
      <p:boldItalic r:id="rId87"/>
    </p:embeddedFont>
    <p:embeddedFont>
      <p:font typeface="Consolas" panose="020B0609020204030204" pitchFamily="49" charset="0"/>
      <p:regular r:id="rId88"/>
      <p:bold r:id="rId89"/>
      <p:italic r:id="rId90"/>
      <p:boldItalic r:id="rId91"/>
    </p:embeddedFont>
    <p:embeddedFont>
      <p:font typeface="Sherman Sans Book" charset="0"/>
      <p:regular r:id="rId92"/>
    </p:embeddedFont>
    <p:embeddedFont>
      <p:font typeface="Sherman Serif Book" charset="0"/>
      <p:regular r:id="rId93"/>
    </p:embeddedFont>
    <p:embeddedFont>
      <p:font typeface="Tw Cen MT" panose="020B0602020104020603" pitchFamily="34" charset="0"/>
      <p:regular r:id="rId94"/>
      <p:bold r:id="rId95"/>
      <p:italic r:id="rId96"/>
      <p:boldItalic r:id="rId97"/>
    </p:embeddedFont>
    <p:embeddedFont>
      <p:font typeface="Tw Cen MT Condensed" panose="020B0606020104020203" pitchFamily="34" charset="0"/>
      <p:regular r:id="rId98"/>
      <p:bold r:id="rId99"/>
    </p:embeddedFont>
    <p:embeddedFont>
      <p:font typeface="Wingdings 3" panose="05040102010807070707" pitchFamily="18" charset="2"/>
      <p:regular r:id="rId10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476" userDrawn="1">
          <p15:clr>
            <a:srgbClr val="A4A3A4"/>
          </p15:clr>
        </p15:guide>
        <p15:guide id="3" pos="612" userDrawn="1">
          <p15:clr>
            <a:srgbClr val="A4A3A4"/>
          </p15:clr>
        </p15:guide>
        <p15:guide id="4" orient="horz" pos="2999" userDrawn="1">
          <p15:clr>
            <a:srgbClr val="A4A3A4"/>
          </p15:clr>
        </p15:guide>
        <p15:guide id="5" pos="50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1CADE4"/>
    <a:srgbClr val="BFBFBF"/>
    <a:srgbClr val="EE56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85" autoAdjust="0"/>
    <p:restoredTop sz="66626" autoAdjust="0"/>
  </p:normalViewPr>
  <p:slideViewPr>
    <p:cSldViewPr snapToGrid="0">
      <p:cViewPr varScale="1">
        <p:scale>
          <a:sx n="76" d="100"/>
          <a:sy n="76" d="100"/>
        </p:scale>
        <p:origin x="2886" y="84"/>
      </p:cViewPr>
      <p:guideLst>
        <p:guide orient="horz" pos="1434"/>
        <p:guide pos="476"/>
        <p:guide pos="612"/>
        <p:guide orient="horz" pos="2999"/>
        <p:guide pos="508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2.fntdata"/><Relationship Id="rId89" Type="http://schemas.openxmlformats.org/officeDocument/2006/relationships/font" Target="fonts/font7.fntdata"/><Relationship Id="rId16" Type="http://schemas.openxmlformats.org/officeDocument/2006/relationships/slide" Target="slides/slide15.xml"/><Relationship Id="rId107" Type="http://schemas.openxmlformats.org/officeDocument/2006/relationships/customXml" Target="../customXml/item3.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3.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1.fntdata"/><Relationship Id="rId88" Type="http://schemas.openxmlformats.org/officeDocument/2006/relationships/font" Target="fonts/font6.fntdata"/><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customXml" Target="../customXml/item2.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5.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5.fntdata"/><Relationship Id="rId61" Type="http://schemas.openxmlformats.org/officeDocument/2006/relationships/slide" Target="slides/slide60.xml"/><Relationship Id="rId82"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8.fntdata"/><Relationship Id="rId105" Type="http://schemas.openxmlformats.org/officeDocument/2006/relationships/customXml" Target="../customXml/item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2/14/2020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2/14/2020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Pig executes in a unique fashion: some commands build on previous commands, while certain commands trigger a MapReduce job.</a:t>
            </a:r>
          </a:p>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5</a:t>
            </a:fld>
            <a:endParaRPr lang="en-US" dirty="0"/>
          </a:p>
        </p:txBody>
      </p:sp>
    </p:spTree>
    <p:extLst>
      <p:ext uri="{BB962C8B-B14F-4D97-AF65-F5344CB8AC3E}">
        <p14:creationId xmlns:p14="http://schemas.microsoft.com/office/powerpoint/2010/main" val="721836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grunt&gt; DUMP grades</a:t>
            </a:r>
          </a:p>
          <a:p>
            <a:r>
              <a:rPr lang="en-US" sz="1200" dirty="0"/>
              <a:t>grunt&gt; STORE grades INTO‘grades.txt’ USING </a:t>
            </a:r>
          </a:p>
          <a:p>
            <a:r>
              <a:rPr lang="en-US" sz="1200" dirty="0"/>
              <a:t>grunt&gt; DESCRIBRE grades</a:t>
            </a:r>
          </a:p>
          <a:p>
            <a:r>
              <a:rPr lang="en-US" sz="1200" dirty="0"/>
              <a:t>grunt&gt; small = LIMIT grades 10</a:t>
            </a:r>
          </a:p>
          <a:p>
            <a:r>
              <a:rPr lang="en-US" sz="1200" dirty="0"/>
              <a:t>grunt&gt; tiny = SAMPLE grades 0.0005</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15</a:t>
            </a:fld>
            <a:endParaRPr lang="en-US" dirty="0"/>
          </a:p>
        </p:txBody>
      </p:sp>
    </p:spTree>
    <p:extLst>
      <p:ext uri="{BB962C8B-B14F-4D97-AF65-F5344CB8AC3E}">
        <p14:creationId xmlns:p14="http://schemas.microsoft.com/office/powerpoint/2010/main" val="2843685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 Schema</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grades = LOAD '/user/cloudera/grades' USING PigStorage('\t’);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grades;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DUMP grades;</a:t>
            </a:r>
          </a:p>
          <a:p>
            <a:r>
              <a:rPr lang="en-US" dirty="0"/>
              <a:t>a_grades = FILTER grades by $4 == 'A’;</a:t>
            </a:r>
          </a:p>
          <a:p>
            <a:r>
              <a:rPr lang="en-US" dirty="0"/>
              <a:t>DUMP a_grades;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one more time, with schema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grades = LOAD '/user/cloudera/grades' USING PigStorage('\t') as(year:int, term:chararray, course:chararray, credits:int, letter:chararray);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Describe grades;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now theres a schema!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a_grades= FILTER grades BY letter == ‘A’;</a:t>
            </a:r>
          </a:p>
          <a:p>
            <a:r>
              <a:rPr lang="en-US" dirty="0"/>
              <a:t>DUMP a_grades;</a:t>
            </a:r>
          </a:p>
          <a:p>
            <a:endParaRPr lang="en-US" dirty="0"/>
          </a:p>
          <a:p>
            <a:r>
              <a:rPr lang="en-US" dirty="0"/>
              <a:t>Grade_sample = SAMPLE grades 0.25;</a:t>
            </a:r>
          </a:p>
          <a:p>
            <a:r>
              <a:rPr lang="en-US" dirty="0"/>
              <a:t>Dump grade_sample</a:t>
            </a:r>
          </a:p>
          <a:p>
            <a:r>
              <a:rPr lang="en-US" dirty="0"/>
              <a:t>Dump grade sample </a:t>
            </a:r>
          </a:p>
          <a:p>
            <a:r>
              <a:rPr lang="en-US" dirty="0"/>
              <a:t># different every time</a:t>
            </a:r>
          </a:p>
          <a:p>
            <a:endParaRPr lang="en-US" dirty="0"/>
          </a:p>
          <a:p>
            <a:endParaRPr lang="en-US" dirty="0"/>
          </a:p>
          <a:p>
            <a:r>
              <a:rPr lang="en-US" dirty="0"/>
              <a:t> letters = GROUP grades by grade;</a:t>
            </a:r>
          </a:p>
          <a:p>
            <a:r>
              <a:rPr lang="en-US" dirty="0"/>
              <a:t>3   letters_count = FOREACH letters GENERATE group, COUNT(grades.grade) as count, SUM(grades.credits) as total_credits;</a:t>
            </a:r>
          </a:p>
          <a:p>
            <a:r>
              <a:rPr lang="en-US" dirty="0"/>
              <a:t>4   letters_count_order = ORDER letters_count BY group ASC;</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16</a:t>
            </a:fld>
            <a:endParaRPr lang="en-US" dirty="0"/>
          </a:p>
        </p:txBody>
      </p:sp>
    </p:spTree>
    <p:extLst>
      <p:ext uri="{BB962C8B-B14F-4D97-AF65-F5344CB8AC3E}">
        <p14:creationId xmlns:p14="http://schemas.microsoft.com/office/powerpoint/2010/main" val="58911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operator works on each record in the data set (as in, “for each record”). The result of a </a:t>
            </a:r>
            <a:r>
              <a:rPr lang="en-US" sz="1200" b="0" i="0" kern="1200" dirty="0">
                <a:solidFill>
                  <a:schemeClr val="tx1"/>
                </a:solidFill>
                <a:effectLst/>
                <a:latin typeface="+mn-lt"/>
                <a:ea typeface="+mn-ea"/>
                <a:cs typeface="+mn-cs"/>
              </a:rPr>
              <a:t>FOREACH</a:t>
            </a:r>
            <a:r>
              <a:rPr lang="en-US" sz="1200" kern="1200" dirty="0">
                <a:solidFill>
                  <a:schemeClr val="tx1"/>
                </a:solidFill>
                <a:effectLst/>
                <a:latin typeface="+mn-lt"/>
                <a:ea typeface="+mn-ea"/>
                <a:cs typeface="+mn-cs"/>
              </a:rPr>
              <a:t> is a new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typically with a different schema.</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FOREACH</a:t>
            </a:r>
            <a:r>
              <a:rPr lang="en-US" sz="1200" kern="1200" dirty="0">
                <a:solidFill>
                  <a:schemeClr val="tx1"/>
                </a:solidFill>
                <a:effectLst/>
                <a:latin typeface="+mn-lt"/>
                <a:ea typeface="+mn-ea"/>
                <a:cs typeface="+mn-cs"/>
              </a:rPr>
              <a:t> operator is a great tool for transforming your data into different data sets. The expression in a </a:t>
            </a:r>
            <a:r>
              <a:rPr lang="en-US" sz="1200" b="0" i="0" kern="1200" dirty="0">
                <a:solidFill>
                  <a:schemeClr val="tx1"/>
                </a:solidFill>
                <a:effectLst/>
                <a:latin typeface="+mn-lt"/>
                <a:ea typeface="+mn-ea"/>
                <a:cs typeface="+mn-cs"/>
              </a:rPr>
              <a:t>FOREACH</a:t>
            </a:r>
            <a:r>
              <a:rPr lang="en-US" sz="1200" kern="1200" dirty="0">
                <a:solidFill>
                  <a:schemeClr val="tx1"/>
                </a:solidFill>
                <a:effectLst/>
                <a:latin typeface="+mn-lt"/>
                <a:ea typeface="+mn-ea"/>
                <a:cs typeface="+mn-cs"/>
              </a:rPr>
              <a:t> can contain fields, constants, mathematical expressions, the result of invoking a Pig function, and many other variations and nestings.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It’s like an SQL projection.</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18</a:t>
            </a:fld>
            <a:endParaRPr lang="en-US" dirty="0"/>
          </a:p>
        </p:txBody>
      </p:sp>
    </p:spTree>
    <p:extLst>
      <p:ext uri="{BB962C8B-B14F-4D97-AF65-F5344CB8AC3E}">
        <p14:creationId xmlns:p14="http://schemas.microsoft.com/office/powerpoint/2010/main" val="504346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FILTER</a:t>
            </a:r>
            <a:r>
              <a:rPr lang="en-US" sz="1200" kern="1200" dirty="0">
                <a:solidFill>
                  <a:schemeClr val="tx1"/>
                </a:solidFill>
                <a:effectLst/>
                <a:latin typeface="+mn-lt"/>
                <a:ea typeface="+mn-ea"/>
                <a:cs typeface="+mn-cs"/>
              </a:rPr>
              <a:t> operator selects </a:t>
            </a:r>
            <a:r>
              <a:rPr lang="en-US" sz="1200" b="0" i="0" kern="1200" dirty="0">
                <a:solidFill>
                  <a:schemeClr val="tx1"/>
                </a:solidFill>
                <a:effectLst/>
                <a:latin typeface="+mn-lt"/>
                <a:ea typeface="+mn-ea"/>
                <a:cs typeface="+mn-cs"/>
              </a:rPr>
              <a:t>tuples</a:t>
            </a:r>
            <a:r>
              <a:rPr lang="en-US" sz="1200" kern="1200" dirty="0">
                <a:solidFill>
                  <a:schemeClr val="tx1"/>
                </a:solidFill>
                <a:effectLst/>
                <a:latin typeface="+mn-lt"/>
                <a:ea typeface="+mn-ea"/>
                <a:cs typeface="+mn-cs"/>
              </a:rPr>
              <a:t> from a relation based on specified Boolean expressions. Use </a:t>
            </a:r>
            <a:r>
              <a:rPr lang="en-US" sz="1200" b="0" i="0" kern="1200" dirty="0">
                <a:solidFill>
                  <a:schemeClr val="tx1"/>
                </a:solidFill>
                <a:effectLst/>
                <a:latin typeface="+mn-lt"/>
                <a:ea typeface="+mn-ea"/>
                <a:cs typeface="+mn-cs"/>
              </a:rPr>
              <a:t>FILTER</a:t>
            </a:r>
            <a:r>
              <a:rPr lang="en-US" sz="1200" kern="1200" dirty="0">
                <a:solidFill>
                  <a:schemeClr val="tx1"/>
                </a:solidFill>
                <a:effectLst/>
                <a:latin typeface="+mn-lt"/>
                <a:ea typeface="+mn-ea"/>
                <a:cs typeface="+mn-cs"/>
              </a:rPr>
              <a:t> to select the rows you want, or filter out the rows you do not.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19</a:t>
            </a:fld>
            <a:endParaRPr lang="en-US" dirty="0"/>
          </a:p>
        </p:txBody>
      </p:sp>
    </p:spTree>
    <p:extLst>
      <p:ext uri="{BB962C8B-B14F-4D97-AF65-F5344CB8AC3E}">
        <p14:creationId xmlns:p14="http://schemas.microsoft.com/office/powerpoint/2010/main" val="1465055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a:t>
            </a:r>
            <a:r>
              <a:rPr lang="en-US" sz="1200" b="0" i="0" kern="1200" dirty="0">
                <a:solidFill>
                  <a:schemeClr val="tx1"/>
                </a:solidFill>
                <a:effectLst/>
                <a:latin typeface="+mn-lt"/>
                <a:ea typeface="+mn-ea"/>
                <a:cs typeface="+mn-cs"/>
              </a:rPr>
              <a:t>GENERATE</a:t>
            </a:r>
            <a:r>
              <a:rPr lang="en-US" sz="1200" kern="1200" dirty="0">
                <a:solidFill>
                  <a:schemeClr val="tx1"/>
                </a:solidFill>
                <a:effectLst/>
                <a:latin typeface="+mn-lt"/>
                <a:ea typeface="+mn-ea"/>
                <a:cs typeface="+mn-cs"/>
              </a:rPr>
              <a:t> clause, you can specify a range of values, which is useful when working with datasets that have a large number of fields.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20</a:t>
            </a:fld>
            <a:endParaRPr lang="en-US" dirty="0"/>
          </a:p>
        </p:txBody>
      </p:sp>
    </p:spTree>
    <p:extLst>
      <p:ext uri="{BB962C8B-B14F-4D97-AF65-F5344CB8AC3E}">
        <p14:creationId xmlns:p14="http://schemas.microsoft.com/office/powerpoint/2010/main" val="22881036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 relation created from a </a:t>
            </a:r>
            <a:r>
              <a:rPr lang="en-US" sz="1200" b="0" i="0" kern="1200" dirty="0">
                <a:solidFill>
                  <a:schemeClr val="tx1"/>
                </a:solidFill>
                <a:effectLst/>
                <a:latin typeface="+mn-lt"/>
                <a:ea typeface="+mn-ea"/>
                <a:cs typeface="+mn-cs"/>
              </a:rPr>
              <a:t>FOREACH</a:t>
            </a:r>
            <a:r>
              <a:rPr lang="en-US" sz="1200" kern="1200" dirty="0">
                <a:solidFill>
                  <a:schemeClr val="tx1"/>
                </a:solidFill>
                <a:effectLst/>
                <a:latin typeface="+mn-lt"/>
                <a:ea typeface="+mn-ea"/>
                <a:cs typeface="+mn-cs"/>
              </a:rPr>
              <a:t> statement is a new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Pig infers the data types of the fields in the new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but sometimes the names of the fields are not inferred.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21</a:t>
            </a:fld>
            <a:endParaRPr lang="en-US" dirty="0"/>
          </a:p>
        </p:txBody>
      </p:sp>
    </p:spTree>
    <p:extLst>
      <p:ext uri="{BB962C8B-B14F-4D97-AF65-F5344CB8AC3E}">
        <p14:creationId xmlns:p14="http://schemas.microsoft.com/office/powerpoint/2010/main" val="3531152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22</a:t>
            </a:fld>
            <a:endParaRPr lang="en-US" dirty="0"/>
          </a:p>
        </p:txBody>
      </p:sp>
    </p:spTree>
    <p:extLst>
      <p:ext uri="{BB962C8B-B14F-4D97-AF65-F5344CB8AC3E}">
        <p14:creationId xmlns:p14="http://schemas.microsoft.com/office/powerpoint/2010/main" val="148690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of a </a:t>
            </a:r>
            <a:r>
              <a:rPr lang="en-US" sz="1200" b="0" i="0"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operation is a relation that includes one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per group. This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contains two fields:</a:t>
            </a:r>
          </a:p>
          <a:p>
            <a:pPr lvl="0"/>
            <a:r>
              <a:rPr lang="en-US" sz="1200" kern="1200" dirty="0">
                <a:solidFill>
                  <a:schemeClr val="tx1"/>
                </a:solidFill>
                <a:effectLst/>
                <a:latin typeface="+mn-lt"/>
                <a:ea typeface="+mn-ea"/>
                <a:cs typeface="+mn-cs"/>
              </a:rPr>
              <a:t>1. The first field is named </a:t>
            </a:r>
            <a:r>
              <a:rPr lang="en-US" sz="1200" b="0" i="0"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is the same type as the group </a:t>
            </a:r>
            <a:r>
              <a:rPr lang="en-US" sz="1200" b="0" i="0" kern="1200" dirty="0">
                <a:solidFill>
                  <a:schemeClr val="tx1"/>
                </a:solidFill>
                <a:effectLst/>
                <a:latin typeface="+mn-lt"/>
                <a:ea typeface="+mn-ea"/>
                <a:cs typeface="+mn-cs"/>
              </a:rPr>
              <a:t>key</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2. The second field takes the name of the original relation and is type </a:t>
            </a:r>
            <a:r>
              <a:rPr lang="en-US" sz="1200" b="0" i="0" kern="1200" dirty="0">
                <a:solidFill>
                  <a:schemeClr val="tx1"/>
                </a:solidFill>
                <a:effectLst/>
                <a:latin typeface="+mn-lt"/>
                <a:ea typeface="+mn-ea"/>
                <a:cs typeface="+mn-cs"/>
              </a:rPr>
              <a:t>bag</a:t>
            </a:r>
            <a:endParaRPr lang="en-US" sz="1200" kern="1200" dirty="0">
              <a:solidFill>
                <a:schemeClr val="tx1"/>
              </a:solidFill>
              <a:effectLst/>
              <a:latin typeface="+mn-lt"/>
              <a:ea typeface="+mn-ea"/>
              <a:cs typeface="+mn-cs"/>
            </a:endParaRP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24</a:t>
            </a:fld>
            <a:endParaRPr lang="en-US" dirty="0"/>
          </a:p>
        </p:txBody>
      </p:sp>
    </p:spTree>
    <p:extLst>
      <p:ext uri="{BB962C8B-B14F-4D97-AF65-F5344CB8AC3E}">
        <p14:creationId xmlns:p14="http://schemas.microsoft.com/office/powerpoint/2010/main" val="3291617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group all of the records of a relation into a single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using the </a:t>
            </a:r>
            <a:r>
              <a:rPr lang="en-US" sz="1200" b="0" i="0" kern="1200" dirty="0">
                <a:solidFill>
                  <a:schemeClr val="tx1"/>
                </a:solidFill>
                <a:effectLst/>
                <a:latin typeface="+mn-lt"/>
                <a:ea typeface="+mn-ea"/>
                <a:cs typeface="+mn-cs"/>
              </a:rPr>
              <a:t>ALL</a:t>
            </a:r>
            <a:r>
              <a:rPr lang="en-US" sz="1200" kern="1200" dirty="0">
                <a:solidFill>
                  <a:schemeClr val="tx1"/>
                </a:solidFill>
                <a:effectLst/>
                <a:latin typeface="+mn-lt"/>
                <a:ea typeface="+mn-ea"/>
                <a:cs typeface="+mn-cs"/>
              </a:rPr>
              <a:t> option.</a:t>
            </a:r>
            <a:r>
              <a:rPr lang="en-US" dirty="0">
                <a:effectLst/>
              </a:rPr>
              <a: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25</a:t>
            </a:fld>
            <a:endParaRPr lang="en-US" dirty="0"/>
          </a:p>
        </p:txBody>
      </p:sp>
    </p:spTree>
    <p:extLst>
      <p:ext uri="{BB962C8B-B14F-4D97-AF65-F5344CB8AC3E}">
        <p14:creationId xmlns:p14="http://schemas.microsoft.com/office/powerpoint/2010/main" val="35284098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salariesbygender</a:t>
            </a:r>
            <a:r>
              <a:rPr lang="en-US" sz="1200" kern="1200" dirty="0">
                <a:solidFill>
                  <a:schemeClr val="tx1"/>
                </a:solidFill>
                <a:effectLst/>
                <a:latin typeface="+mn-lt"/>
                <a:ea typeface="+mn-ea"/>
                <a:cs typeface="+mn-cs"/>
              </a:rPr>
              <a:t> relation has two fields: </a:t>
            </a:r>
            <a:r>
              <a:rPr lang="en-US" sz="1200" b="0" i="0"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 </a:t>
            </a:r>
            <a:r>
              <a:rPr lang="en-US" sz="1200" b="0" i="0" kern="1200" dirty="0">
                <a:solidFill>
                  <a:schemeClr val="tx1"/>
                </a:solidFill>
                <a:effectLst/>
                <a:latin typeface="+mn-lt"/>
                <a:ea typeface="+mn-ea"/>
                <a:cs typeface="+mn-cs"/>
              </a:rPr>
              <a:t>bag</a:t>
            </a:r>
            <a:r>
              <a:rPr lang="en-US" sz="1200" kern="1200" dirty="0">
                <a:solidFill>
                  <a:schemeClr val="tx1"/>
                </a:solidFill>
                <a:effectLst/>
                <a:latin typeface="+mn-lt"/>
                <a:ea typeface="+mn-ea"/>
                <a:cs typeface="+mn-cs"/>
              </a:rPr>
              <a:t> named salaries.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Since there are only two possible values of group (M or F), then there will be at most two rows.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1054742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6</a:t>
            </a:fld>
            <a:endParaRPr lang="en-US" dirty="0"/>
          </a:p>
        </p:txBody>
      </p:sp>
    </p:spTree>
    <p:extLst>
      <p:ext uri="{BB962C8B-B14F-4D97-AF65-F5344CB8AC3E}">
        <p14:creationId xmlns:p14="http://schemas.microsoft.com/office/powerpoint/2010/main" val="10450667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grades = LOAD '/user/cloudera/grades' USING PigStorage('\t') as(year:int, term:chararray, course:chararray, credits:int, letter:chararray);</a:t>
            </a:r>
          </a:p>
          <a:p>
            <a:pPr marL="228600" indent="-228600">
              <a:buAutoNum type="arabicPlain" startAt="2"/>
            </a:pPr>
            <a:r>
              <a:rPr lang="en-US" dirty="0"/>
              <a:t>letters = GROUP grades by letter;</a:t>
            </a:r>
          </a:p>
          <a:p>
            <a:pPr marL="228600" indent="-228600">
              <a:buAutoNum type="arabicPlain" startAt="2"/>
            </a:pPr>
            <a:r>
              <a:rPr lang="en-US" dirty="0"/>
              <a:t>Describe letters   #does the field name group annoy you????</a:t>
            </a:r>
          </a:p>
          <a:p>
            <a:pPr marL="228600" indent="-228600">
              <a:buAutoNum type="arabicPlain" startAt="2"/>
            </a:pPr>
            <a:r>
              <a:rPr lang="en-US" dirty="0"/>
              <a:t>Letters = foreach letters GENERATE group as letter, grades;</a:t>
            </a:r>
          </a:p>
          <a:p>
            <a:r>
              <a:rPr lang="en-US" dirty="0"/>
              <a:t>3   letters_count = FOREACH letters GENERATE letter, COUNT(grades.letter) as count, SUM(grades.credits) as total_credits;</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27</a:t>
            </a:fld>
            <a:endParaRPr lang="en-US" dirty="0"/>
          </a:p>
        </p:txBody>
      </p:sp>
    </p:spTree>
    <p:extLst>
      <p:ext uri="{BB962C8B-B14F-4D97-AF65-F5344CB8AC3E}">
        <p14:creationId xmlns:p14="http://schemas.microsoft.com/office/powerpoint/2010/main" val="2049795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ORDER BY</a:t>
            </a:r>
            <a:r>
              <a:rPr lang="en-US" sz="1200" kern="1200" dirty="0">
                <a:solidFill>
                  <a:schemeClr val="tx1"/>
                </a:solidFill>
                <a:effectLst/>
                <a:latin typeface="+mn-lt"/>
                <a:ea typeface="+mn-ea"/>
                <a:cs typeface="+mn-cs"/>
              </a:rPr>
              <a:t> command allows you to sort the data in a relation.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You can use </a:t>
            </a:r>
            <a:r>
              <a:rPr lang="en-US" sz="1200" b="0" i="0" kern="1200" dirty="0">
                <a:solidFill>
                  <a:schemeClr val="tx1"/>
                </a:solidFill>
                <a:effectLst/>
                <a:latin typeface="+mn-lt"/>
                <a:ea typeface="+mn-ea"/>
                <a:cs typeface="+mn-cs"/>
              </a:rPr>
              <a:t>DESC</a:t>
            </a:r>
            <a:r>
              <a:rPr lang="en-US" sz="1200" kern="1200" dirty="0">
                <a:solidFill>
                  <a:schemeClr val="tx1"/>
                </a:solidFill>
                <a:effectLst/>
                <a:latin typeface="+mn-lt"/>
                <a:ea typeface="+mn-ea"/>
                <a:cs typeface="+mn-cs"/>
              </a:rPr>
              <a:t> or </a:t>
            </a:r>
            <a:r>
              <a:rPr lang="en-US" sz="1200" b="0" i="0" kern="1200" dirty="0">
                <a:solidFill>
                  <a:schemeClr val="tx1"/>
                </a:solidFill>
                <a:effectLst/>
                <a:latin typeface="+mn-lt"/>
                <a:ea typeface="+mn-ea"/>
                <a:cs typeface="+mn-cs"/>
              </a:rPr>
              <a:t>ASC</a:t>
            </a:r>
            <a:r>
              <a:rPr lang="en-US" sz="1200" kern="1200" dirty="0">
                <a:solidFill>
                  <a:schemeClr val="tx1"/>
                </a:solidFill>
                <a:effectLst/>
                <a:latin typeface="+mn-lt"/>
                <a:ea typeface="+mn-ea"/>
                <a:cs typeface="+mn-cs"/>
              </a:rPr>
              <a:t> in the </a:t>
            </a:r>
            <a:r>
              <a:rPr lang="en-US" sz="1200" b="0" i="0" kern="1200" dirty="0">
                <a:solidFill>
                  <a:schemeClr val="tx1"/>
                </a:solidFill>
                <a:effectLst/>
                <a:latin typeface="+mn-lt"/>
                <a:ea typeface="+mn-ea"/>
                <a:cs typeface="+mn-cs"/>
              </a:rPr>
              <a:t>BY</a:t>
            </a:r>
            <a:r>
              <a:rPr lang="en-US" sz="1200" kern="1200" dirty="0">
                <a:solidFill>
                  <a:schemeClr val="tx1"/>
                </a:solidFill>
                <a:effectLst/>
                <a:latin typeface="+mn-lt"/>
                <a:ea typeface="+mn-ea"/>
                <a:cs typeface="+mn-cs"/>
              </a:rPr>
              <a:t> clause. You can also order by multiple fields.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resulting output of an </a:t>
            </a:r>
            <a:r>
              <a:rPr lang="en-US" sz="1200" b="0" i="0" kern="1200" dirty="0">
                <a:solidFill>
                  <a:schemeClr val="tx1"/>
                </a:solidFill>
                <a:effectLst/>
                <a:latin typeface="+mn-lt"/>
                <a:ea typeface="+mn-ea"/>
                <a:cs typeface="+mn-cs"/>
              </a:rPr>
              <a:t>ORDER BY</a:t>
            </a:r>
            <a:r>
              <a:rPr lang="en-US" sz="1200" kern="1200" dirty="0">
                <a:solidFill>
                  <a:schemeClr val="tx1"/>
                </a:solidFill>
                <a:effectLst/>
                <a:latin typeface="+mn-lt"/>
                <a:ea typeface="+mn-ea"/>
                <a:cs typeface="+mn-cs"/>
              </a:rPr>
              <a:t> relation is a total ordering, which means the data will be sorted across all output files.</a:t>
            </a:r>
            <a:r>
              <a:rPr lang="en-US" dirty="0">
                <a:effectLst/>
              </a:rPr>
              <a: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29</a:t>
            </a:fld>
            <a:endParaRPr lang="en-US" dirty="0"/>
          </a:p>
        </p:txBody>
      </p:sp>
    </p:spTree>
    <p:extLst>
      <p:ext uri="{BB962C8B-B14F-4D97-AF65-F5344CB8AC3E}">
        <p14:creationId xmlns:p14="http://schemas.microsoft.com/office/powerpoint/2010/main" val="911421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Pig has a </a:t>
            </a:r>
            <a:r>
              <a:rPr lang="en-US" sz="1200" b="0" i="0" kern="1200" dirty="0">
                <a:solidFill>
                  <a:schemeClr val="tx1"/>
                </a:solidFill>
                <a:effectLst/>
                <a:latin typeface="+mn-lt"/>
                <a:ea typeface="+mn-ea"/>
                <a:cs typeface="+mn-cs"/>
              </a:rPr>
              <a:t>CASE</a:t>
            </a:r>
            <a:r>
              <a:rPr lang="en-US" sz="1200" kern="1200" dirty="0">
                <a:solidFill>
                  <a:schemeClr val="tx1"/>
                </a:solidFill>
                <a:effectLst/>
                <a:latin typeface="+mn-lt"/>
                <a:ea typeface="+mn-ea"/>
                <a:cs typeface="+mn-cs"/>
              </a:rPr>
              <a:t> operator that allows you to make decisions within a </a:t>
            </a:r>
            <a:r>
              <a:rPr lang="en-US" sz="1200" b="0" i="0" kern="1200" dirty="0">
                <a:solidFill>
                  <a:schemeClr val="tx1"/>
                </a:solidFill>
                <a:effectLst/>
                <a:latin typeface="+mn-lt"/>
                <a:ea typeface="+mn-ea"/>
                <a:cs typeface="+mn-cs"/>
              </a:rPr>
              <a:t>FOREACH GENERATE</a:t>
            </a:r>
            <a:r>
              <a:rPr lang="en-US" sz="1200" kern="1200" dirty="0">
                <a:solidFill>
                  <a:schemeClr val="tx1"/>
                </a:solidFill>
                <a:effectLst/>
                <a:latin typeface="+mn-lt"/>
                <a:ea typeface="+mn-ea"/>
                <a:cs typeface="+mn-cs"/>
              </a:rPr>
              <a:t> statement. A </a:t>
            </a:r>
            <a:r>
              <a:rPr lang="en-US" sz="1200" b="0" i="0" kern="1200" dirty="0">
                <a:solidFill>
                  <a:schemeClr val="tx1"/>
                </a:solidFill>
                <a:effectLst/>
                <a:latin typeface="+mn-lt"/>
                <a:ea typeface="+mn-ea"/>
                <a:cs typeface="+mn-cs"/>
              </a:rPr>
              <a:t>CASE</a:t>
            </a:r>
            <a:r>
              <a:rPr lang="en-US" sz="1200" kern="1200" dirty="0">
                <a:solidFill>
                  <a:schemeClr val="tx1"/>
                </a:solidFill>
                <a:effectLst/>
                <a:latin typeface="+mn-lt"/>
                <a:ea typeface="+mn-ea"/>
                <a:cs typeface="+mn-cs"/>
              </a:rPr>
              <a:t> clause contains an arbitrary number of </a:t>
            </a:r>
            <a:r>
              <a:rPr lang="en-US" sz="1200" b="0" i="0" kern="1200" dirty="0">
                <a:solidFill>
                  <a:schemeClr val="tx1"/>
                </a:solidFill>
                <a:effectLst/>
                <a:latin typeface="+mn-lt"/>
                <a:ea typeface="+mn-ea"/>
                <a:cs typeface="+mn-cs"/>
              </a:rPr>
              <a:t>WHEN...THEN</a:t>
            </a:r>
            <a:r>
              <a:rPr lang="en-US" sz="1200" kern="1200" dirty="0">
                <a:solidFill>
                  <a:schemeClr val="tx1"/>
                </a:solidFill>
                <a:effectLst/>
                <a:latin typeface="+mn-lt"/>
                <a:ea typeface="+mn-ea"/>
                <a:cs typeface="+mn-cs"/>
              </a:rPr>
              <a:t> clauses and contains an </a:t>
            </a:r>
            <a:r>
              <a:rPr lang="en-US" sz="1200" b="0" i="0" kern="1200" dirty="0">
                <a:solidFill>
                  <a:schemeClr val="tx1"/>
                </a:solidFill>
                <a:effectLst/>
                <a:latin typeface="+mn-lt"/>
                <a:ea typeface="+mn-ea"/>
                <a:cs typeface="+mn-cs"/>
              </a:rPr>
              <a:t>END</a:t>
            </a:r>
            <a:r>
              <a:rPr lang="en-US" sz="1200" kern="1200" dirty="0">
                <a:solidFill>
                  <a:schemeClr val="tx1"/>
                </a:solidFill>
                <a:effectLst/>
                <a:latin typeface="+mn-lt"/>
                <a:ea typeface="+mn-ea"/>
                <a:cs typeface="+mn-cs"/>
              </a:rPr>
              <a:t> statement to denote the end of the </a:t>
            </a:r>
            <a:r>
              <a:rPr lang="en-US" sz="1200" b="0" i="0" kern="1200" dirty="0">
                <a:solidFill>
                  <a:schemeClr val="tx1"/>
                </a:solidFill>
                <a:effectLst/>
                <a:latin typeface="+mn-lt"/>
                <a:ea typeface="+mn-ea"/>
                <a:cs typeface="+mn-cs"/>
              </a:rPr>
              <a:t>CASE</a:t>
            </a:r>
            <a:r>
              <a:rPr lang="en-US" sz="1200" kern="1200" dirty="0">
                <a:solidFill>
                  <a:schemeClr val="tx1"/>
                </a:solidFill>
                <a:effectLst/>
                <a:latin typeface="+mn-lt"/>
                <a:ea typeface="+mn-ea"/>
                <a:cs typeface="+mn-cs"/>
              </a:rPr>
              <a:t>.</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30</a:t>
            </a:fld>
            <a:endParaRPr lang="en-US" dirty="0"/>
          </a:p>
        </p:txBody>
      </p:sp>
    </p:spTree>
    <p:extLst>
      <p:ext uri="{BB962C8B-B14F-4D97-AF65-F5344CB8AC3E}">
        <p14:creationId xmlns:p14="http://schemas.microsoft.com/office/powerpoint/2010/main" val="704558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DISTINCT</a:t>
            </a:r>
            <a:r>
              <a:rPr lang="en-US" sz="1200" kern="1200" dirty="0">
                <a:solidFill>
                  <a:schemeClr val="tx1"/>
                </a:solidFill>
                <a:effectLst/>
                <a:latin typeface="+mn-lt"/>
                <a:ea typeface="+mn-ea"/>
                <a:cs typeface="+mn-cs"/>
              </a:rPr>
              <a:t> operator removes duplicate </a:t>
            </a:r>
            <a:r>
              <a:rPr lang="en-US" sz="1200" b="0" i="0" kern="1200" dirty="0">
                <a:solidFill>
                  <a:schemeClr val="tx1"/>
                </a:solidFill>
                <a:effectLst/>
                <a:latin typeface="+mn-lt"/>
                <a:ea typeface="+mn-ea"/>
                <a:cs typeface="+mn-cs"/>
              </a:rPr>
              <a:t>tuples</a:t>
            </a:r>
            <a:r>
              <a:rPr lang="en-US" sz="1200" kern="1200" dirty="0">
                <a:solidFill>
                  <a:schemeClr val="tx1"/>
                </a:solidFill>
                <a:effectLst/>
                <a:latin typeface="+mn-lt"/>
                <a:ea typeface="+mn-ea"/>
                <a:cs typeface="+mn-cs"/>
              </a:rPr>
              <a:t> in a relation.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31</a:t>
            </a:fld>
            <a:endParaRPr lang="en-US" dirty="0"/>
          </a:p>
        </p:txBody>
      </p:sp>
    </p:spTree>
    <p:extLst>
      <p:ext uri="{BB962C8B-B14F-4D97-AF65-F5344CB8AC3E}">
        <p14:creationId xmlns:p14="http://schemas.microsoft.com/office/powerpoint/2010/main" val="1005722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PARALLEL</a:t>
            </a:r>
            <a:r>
              <a:rPr lang="en-US" sz="1200" kern="1200" dirty="0">
                <a:solidFill>
                  <a:schemeClr val="tx1"/>
                </a:solidFill>
                <a:effectLst/>
                <a:latin typeface="+mn-lt"/>
                <a:ea typeface="+mn-ea"/>
                <a:cs typeface="+mn-cs"/>
              </a:rPr>
              <a:t> operator is a clause used to determine the number of </a:t>
            </a:r>
            <a:r>
              <a:rPr lang="en-US" sz="1200" b="0" i="0" kern="1200" dirty="0">
                <a:solidFill>
                  <a:schemeClr val="tx1"/>
                </a:solidFill>
                <a:effectLst/>
                <a:latin typeface="+mn-lt"/>
                <a:ea typeface="+mn-ea"/>
                <a:cs typeface="+mn-cs"/>
              </a:rPr>
              <a:t>reducers</a:t>
            </a:r>
            <a:r>
              <a:rPr lang="en-US" sz="1200" kern="1200" dirty="0">
                <a:solidFill>
                  <a:schemeClr val="tx1"/>
                </a:solidFill>
                <a:effectLst/>
                <a:latin typeface="+mn-lt"/>
                <a:ea typeface="+mn-ea"/>
                <a:cs typeface="+mn-cs"/>
              </a:rPr>
              <a:t> in the subsequent MapReduce job for that particular operation. </a:t>
            </a:r>
          </a:p>
          <a:p>
            <a:endParaRPr lang="en-US" dirty="0"/>
          </a:p>
          <a:p>
            <a:r>
              <a:rPr lang="en-US" sz="1200" kern="1200" dirty="0">
                <a:solidFill>
                  <a:schemeClr val="tx1"/>
                </a:solidFill>
                <a:effectLst/>
                <a:latin typeface="+mn-lt"/>
                <a:ea typeface="+mn-ea"/>
                <a:cs typeface="+mn-cs"/>
              </a:rPr>
              <a:t>Some operators have a </a:t>
            </a:r>
            <a:r>
              <a:rPr lang="en-US" sz="1200" b="0" i="0" kern="1200" dirty="0">
                <a:solidFill>
                  <a:schemeClr val="tx1"/>
                </a:solidFill>
                <a:effectLst/>
                <a:latin typeface="+mn-lt"/>
                <a:ea typeface="+mn-ea"/>
                <a:cs typeface="+mn-cs"/>
              </a:rPr>
              <a:t>reduce</a:t>
            </a:r>
            <a:r>
              <a:rPr lang="en-US" sz="1200" kern="1200" dirty="0">
                <a:solidFill>
                  <a:schemeClr val="tx1"/>
                </a:solidFill>
                <a:effectLst/>
                <a:latin typeface="+mn-lt"/>
                <a:ea typeface="+mn-ea"/>
                <a:cs typeface="+mn-cs"/>
              </a:rPr>
              <a:t> phase, like </a:t>
            </a:r>
            <a:r>
              <a:rPr lang="en-US" sz="1200" b="0" i="0" kern="1200" dirty="0">
                <a:solidFill>
                  <a:schemeClr val="tx1"/>
                </a:solidFill>
                <a:effectLst/>
                <a:latin typeface="+mn-lt"/>
                <a:ea typeface="+mn-ea"/>
                <a:cs typeface="+mn-cs"/>
              </a:rPr>
              <a:t>GROUP, ORDER BY, DISTINCT, JOIN, LIMIT,</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COGROUP</a:t>
            </a:r>
            <a:r>
              <a:rPr lang="en-US" sz="1200" kern="1200" dirty="0">
                <a:solidFill>
                  <a:schemeClr val="tx1"/>
                </a:solidFill>
                <a:effectLst/>
                <a:latin typeface="+mn-lt"/>
                <a:ea typeface="+mn-ea"/>
                <a:cs typeface="+mn-cs"/>
              </a:rPr>
              <a:t>. But some Pig operators do not require a </a:t>
            </a:r>
            <a:r>
              <a:rPr lang="en-US" sz="1200" b="0" i="0" kern="1200" dirty="0">
                <a:solidFill>
                  <a:schemeClr val="tx1"/>
                </a:solidFill>
                <a:effectLst/>
                <a:latin typeface="+mn-lt"/>
                <a:ea typeface="+mn-ea"/>
                <a:cs typeface="+mn-cs"/>
              </a:rPr>
              <a:t>reduce</a:t>
            </a:r>
            <a:r>
              <a:rPr lang="en-US" sz="1200" kern="1200" dirty="0">
                <a:solidFill>
                  <a:schemeClr val="tx1"/>
                </a:solidFill>
                <a:effectLst/>
                <a:latin typeface="+mn-lt"/>
                <a:ea typeface="+mn-ea"/>
                <a:cs typeface="+mn-cs"/>
              </a:rPr>
              <a:t> phase; these are </a:t>
            </a:r>
            <a:r>
              <a:rPr lang="en-US" sz="1200" b="0" i="0" kern="1200" dirty="0">
                <a:solidFill>
                  <a:schemeClr val="tx1"/>
                </a:solidFill>
                <a:effectLst/>
                <a:latin typeface="+mn-lt"/>
                <a:ea typeface="+mn-ea"/>
                <a:cs typeface="+mn-cs"/>
              </a:rPr>
              <a:t>LOAD, FOREACH, FILTER,</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SAMPLE</a:t>
            </a:r>
            <a:r>
              <a:rPr lang="en-US" sz="1200" kern="1200" dirty="0">
                <a:solidFill>
                  <a:schemeClr val="tx1"/>
                </a:solidFill>
                <a:effectLst/>
                <a:latin typeface="+mn-lt"/>
                <a:ea typeface="+mn-ea"/>
                <a:cs typeface="+mn-cs"/>
              </a:rPr>
              <a:t>. For those types of operators, it does not make sense to specify a </a:t>
            </a:r>
            <a:r>
              <a:rPr lang="en-US" sz="1200" b="0" i="0" kern="1200" dirty="0">
                <a:solidFill>
                  <a:schemeClr val="tx1"/>
                </a:solidFill>
                <a:effectLst/>
                <a:latin typeface="+mn-lt"/>
                <a:ea typeface="+mn-ea"/>
                <a:cs typeface="+mn-cs"/>
              </a:rPr>
              <a:t>PARALLEL</a:t>
            </a:r>
            <a:r>
              <a:rPr lang="en-US" sz="1200" kern="1200" dirty="0">
                <a:solidFill>
                  <a:schemeClr val="tx1"/>
                </a:solidFill>
                <a:effectLst/>
                <a:latin typeface="+mn-lt"/>
                <a:ea typeface="+mn-ea"/>
                <a:cs typeface="+mn-cs"/>
              </a:rPr>
              <a:t> value.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32</a:t>
            </a:fld>
            <a:endParaRPr lang="en-US" dirty="0"/>
          </a:p>
        </p:txBody>
      </p:sp>
    </p:spTree>
    <p:extLst>
      <p:ext uri="{BB962C8B-B14F-4D97-AF65-F5344CB8AC3E}">
        <p14:creationId xmlns:p14="http://schemas.microsoft.com/office/powerpoint/2010/main" val="1728000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FLATTEN</a:t>
            </a:r>
            <a:r>
              <a:rPr lang="en-US" sz="1200" kern="1200" dirty="0">
                <a:solidFill>
                  <a:schemeClr val="tx1"/>
                </a:solidFill>
                <a:effectLst/>
                <a:latin typeface="+mn-lt"/>
                <a:ea typeface="+mn-ea"/>
                <a:cs typeface="+mn-cs"/>
              </a:rPr>
              <a:t> operator removes the nesting of nested </a:t>
            </a:r>
            <a:r>
              <a:rPr lang="en-US" sz="1200" b="0" i="0" kern="1200" dirty="0">
                <a:solidFill>
                  <a:schemeClr val="tx1"/>
                </a:solidFill>
                <a:effectLst/>
                <a:latin typeface="+mn-lt"/>
                <a:ea typeface="+mn-ea"/>
                <a:cs typeface="+mn-cs"/>
              </a:rPr>
              <a:t>tuples</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bags</a:t>
            </a:r>
            <a:r>
              <a:rPr lang="en-US" sz="1200" kern="1200" dirty="0">
                <a:solidFill>
                  <a:schemeClr val="tx1"/>
                </a:solidFill>
                <a:effectLst/>
                <a:latin typeface="+mn-lt"/>
                <a:ea typeface="+mn-ea"/>
                <a:cs typeface="+mn-cs"/>
              </a:rPr>
              <a:t>. You invoke </a:t>
            </a:r>
            <a:r>
              <a:rPr lang="en-US" sz="1200" b="0" i="0" kern="1200" dirty="0">
                <a:solidFill>
                  <a:schemeClr val="tx1"/>
                </a:solidFill>
                <a:effectLst/>
                <a:latin typeface="+mn-lt"/>
                <a:ea typeface="+mn-ea"/>
                <a:cs typeface="+mn-cs"/>
              </a:rPr>
              <a:t>FLATTEN</a:t>
            </a:r>
            <a:r>
              <a:rPr lang="en-US" sz="1200" kern="1200" dirty="0">
                <a:solidFill>
                  <a:schemeClr val="tx1"/>
                </a:solidFill>
                <a:effectLst/>
                <a:latin typeface="+mn-lt"/>
                <a:ea typeface="+mn-ea"/>
                <a:cs typeface="+mn-cs"/>
              </a:rPr>
              <a:t> like a function, passing in the </a:t>
            </a:r>
            <a:r>
              <a:rPr lang="en-US" sz="1200" b="0" i="0" kern="1200" dirty="0">
                <a:solidFill>
                  <a:schemeClr val="tx1"/>
                </a:solidFill>
                <a:effectLst/>
                <a:latin typeface="+mn-lt"/>
                <a:ea typeface="+mn-ea"/>
                <a:cs typeface="+mn-cs"/>
              </a:rPr>
              <a:t>tuple</a:t>
            </a:r>
            <a:r>
              <a:rPr lang="en-US" sz="1200" kern="1200" dirty="0">
                <a:solidFill>
                  <a:schemeClr val="tx1"/>
                </a:solidFill>
                <a:effectLst/>
                <a:latin typeface="+mn-lt"/>
                <a:ea typeface="+mn-ea"/>
                <a:cs typeface="+mn-cs"/>
              </a:rPr>
              <a:t> or </a:t>
            </a:r>
            <a:r>
              <a:rPr lang="en-US" sz="1200" b="0" i="0" kern="1200" dirty="0">
                <a:solidFill>
                  <a:schemeClr val="tx1"/>
                </a:solidFill>
                <a:effectLst/>
                <a:latin typeface="+mn-lt"/>
                <a:ea typeface="+mn-ea"/>
                <a:cs typeface="+mn-cs"/>
              </a:rPr>
              <a:t>bag</a:t>
            </a:r>
            <a:r>
              <a:rPr lang="en-US" sz="1200" kern="1200" dirty="0">
                <a:solidFill>
                  <a:schemeClr val="tx1"/>
                </a:solidFill>
                <a:effectLst/>
                <a:latin typeface="+mn-lt"/>
                <a:ea typeface="+mn-ea"/>
                <a:cs typeface="+mn-cs"/>
              </a:rPr>
              <a:t> that you want to flatten.</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39771976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grades2 = foreach grades generate *,  ( CASE when letter == 'A' OR letter == 'A-' THEN 'high'</a:t>
            </a:r>
          </a:p>
          <a:p>
            <a:r>
              <a:rPr lang="en-US" dirty="0"/>
              <a:t>&gt;&gt; when letter == 'B' OR letter == 'B-' OR letter == 'B+' then 'avg' ELSE 'low' END) as pass;</a:t>
            </a:r>
          </a:p>
          <a:p>
            <a:endParaRPr lang="en-US" dirty="0"/>
          </a:p>
          <a:p>
            <a:r>
              <a:rPr lang="en-US" dirty="0"/>
              <a:t>Describe grades2;</a:t>
            </a:r>
          </a:p>
          <a:p>
            <a:endParaRPr lang="en-US" dirty="0"/>
          </a:p>
          <a:p>
            <a:r>
              <a:rPr lang="en-US" dirty="0"/>
              <a:t>Dump grades2;</a:t>
            </a:r>
          </a:p>
          <a:p>
            <a:endParaRPr lang="en-US" dirty="0"/>
          </a:p>
          <a:p>
            <a:r>
              <a:rPr lang="en-US" dirty="0"/>
              <a:t>Grades2_sort = ORDER grades2 BY pass ASC , letter ASC;</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2348961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JOIN</a:t>
            </a:r>
            <a:r>
              <a:rPr lang="en-US" sz="1200" kern="1200" dirty="0">
                <a:solidFill>
                  <a:schemeClr val="tx1"/>
                </a:solidFill>
                <a:effectLst/>
                <a:latin typeface="+mn-lt"/>
                <a:ea typeface="+mn-ea"/>
                <a:cs typeface="+mn-cs"/>
              </a:rPr>
              <a:t> operation in Pig performs both inner and outer joins of two data sets using keys indicated for each input. If the keys are equal then the two rows are joined. </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36</a:t>
            </a:fld>
            <a:endParaRPr lang="en-US" dirty="0"/>
          </a:p>
        </p:txBody>
      </p:sp>
    </p:spTree>
    <p:extLst>
      <p:ext uri="{BB962C8B-B14F-4D97-AF65-F5344CB8AC3E}">
        <p14:creationId xmlns:p14="http://schemas.microsoft.com/office/powerpoint/2010/main" val="38294735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 outer join in Pig uses either a LEFT, RIGHT, or</a:t>
            </a:r>
            <a:r>
              <a:rPr lang="en-US" sz="1200" kern="1200" baseline="0" dirty="0">
                <a:solidFill>
                  <a:schemeClr val="tx1"/>
                </a:solidFill>
                <a:effectLst/>
                <a:latin typeface="+mn-lt"/>
                <a:ea typeface="+mn-ea"/>
                <a:cs typeface="+mn-cs"/>
              </a:rPr>
              <a:t> FULL keyword, along with the optional</a:t>
            </a:r>
            <a:r>
              <a:rPr lang="en-US" sz="120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OUTER</a:t>
            </a:r>
            <a:r>
              <a:rPr lang="en-US" sz="1200" kern="1200" dirty="0">
                <a:solidFill>
                  <a:schemeClr val="tx1"/>
                </a:solidFill>
                <a:effectLst/>
                <a:latin typeface="+mn-lt"/>
                <a:ea typeface="+mn-ea"/>
                <a:cs typeface="+mn-cs"/>
              </a:rPr>
              <a:t> keyword.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38</a:t>
            </a:fld>
            <a:endParaRPr lang="en-US" dirty="0"/>
          </a:p>
        </p:txBody>
      </p:sp>
    </p:spTree>
    <p:extLst>
      <p:ext uri="{BB962C8B-B14F-4D97-AF65-F5344CB8AC3E}">
        <p14:creationId xmlns:p14="http://schemas.microsoft.com/office/powerpoint/2010/main" val="1434902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this example, the result would</a:t>
            </a:r>
            <a:r>
              <a:rPr lang="en-US" sz="1200" kern="1200" baseline="0" dirty="0">
                <a:solidFill>
                  <a:schemeClr val="tx1"/>
                </a:solidFill>
                <a:effectLst/>
                <a:latin typeface="+mn-lt"/>
                <a:ea typeface="+mn-ea"/>
                <a:cs typeface="+mn-cs"/>
              </a:rPr>
              <a:t> be</a:t>
            </a:r>
            <a:r>
              <a:rPr lang="en-US" sz="1200" kern="1200" dirty="0">
                <a:solidFill>
                  <a:schemeClr val="tx1"/>
                </a:solidFill>
                <a:effectLst/>
                <a:latin typeface="+mn-lt"/>
                <a:ea typeface="+mn-ea"/>
                <a:cs typeface="+mn-cs"/>
              </a:rPr>
              <a:t> the same if</a:t>
            </a:r>
            <a:r>
              <a:rPr lang="en-US" sz="1200" kern="1200" baseline="0" dirty="0">
                <a:solidFill>
                  <a:schemeClr val="tx1"/>
                </a:solidFill>
                <a:effectLst/>
                <a:latin typeface="+mn-lt"/>
                <a:ea typeface="+mn-ea"/>
                <a:cs typeface="+mn-cs"/>
              </a:rPr>
              <a:t> it was FULL or LEFT.</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39</a:t>
            </a:fld>
            <a:endParaRPr lang="en-US" dirty="0"/>
          </a:p>
        </p:txBody>
      </p:sp>
    </p:spTree>
    <p:extLst>
      <p:ext uri="{BB962C8B-B14F-4D97-AF65-F5344CB8AC3E}">
        <p14:creationId xmlns:p14="http://schemas.microsoft.com/office/powerpoint/2010/main" val="3650046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a:t>
            </a:r>
          </a:p>
        </p:txBody>
      </p:sp>
      <p:sp>
        <p:nvSpPr>
          <p:cNvPr id="4" name="Slide Number Placeholder 3"/>
          <p:cNvSpPr>
            <a:spLocks noGrp="1"/>
          </p:cNvSpPr>
          <p:nvPr>
            <p:ph type="sldNum" sz="quarter" idx="5"/>
          </p:nvPr>
        </p:nvSpPr>
        <p:spPr/>
        <p:txBody>
          <a:bodyPr/>
          <a:lstStyle/>
          <a:p>
            <a:fld id="{E564724E-7CB4-4288-908A-97852378BB2E}" type="slidenum">
              <a:rPr lang="en-US" smtClean="0"/>
              <a:t>7</a:t>
            </a:fld>
            <a:endParaRPr lang="en-US" dirty="0"/>
          </a:p>
        </p:txBody>
      </p:sp>
    </p:spTree>
    <p:extLst>
      <p:ext uri="{BB962C8B-B14F-4D97-AF65-F5344CB8AC3E}">
        <p14:creationId xmlns:p14="http://schemas.microsoft.com/office/powerpoint/2010/main" val="5316096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replicated joins whenever you can. The increase in performance is noticeable.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40</a:t>
            </a:fld>
            <a:endParaRPr lang="en-US" dirty="0"/>
          </a:p>
        </p:txBody>
      </p:sp>
    </p:spTree>
    <p:extLst>
      <p:ext uri="{BB962C8B-B14F-4D97-AF65-F5344CB8AC3E}">
        <p14:creationId xmlns:p14="http://schemas.microsoft.com/office/powerpoint/2010/main" val="4034822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store Grades2_sort into 'grades2' USING PigStorage(',’);</a:t>
            </a:r>
          </a:p>
          <a:p>
            <a:endParaRPr lang="en-US" dirty="0"/>
          </a:p>
          <a:p>
            <a:r>
              <a:rPr lang="en-US" dirty="0"/>
              <a:t>Ls</a:t>
            </a:r>
          </a:p>
          <a:p>
            <a:endParaRPr lang="en-US" dirty="0"/>
          </a:p>
          <a:p>
            <a:r>
              <a:rPr lang="en-US" dirty="0"/>
              <a:t>Ls grades2/</a:t>
            </a:r>
          </a:p>
          <a:p>
            <a:endParaRPr lang="en-US" dirty="0"/>
          </a:p>
          <a:p>
            <a:r>
              <a:rPr lang="en-US" dirty="0"/>
              <a:t>Cat grades2</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42</a:t>
            </a:fld>
            <a:endParaRPr lang="en-US" dirty="0"/>
          </a:p>
        </p:txBody>
      </p:sp>
    </p:spTree>
    <p:extLst>
      <p:ext uri="{BB962C8B-B14F-4D97-AF65-F5344CB8AC3E}">
        <p14:creationId xmlns:p14="http://schemas.microsoft.com/office/powerpoint/2010/main" val="3642981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44</a:t>
            </a:fld>
            <a:endParaRPr lang="en-US" dirty="0"/>
          </a:p>
        </p:txBody>
      </p:sp>
    </p:spTree>
    <p:extLst>
      <p:ext uri="{BB962C8B-B14F-4D97-AF65-F5344CB8AC3E}">
        <p14:creationId xmlns:p14="http://schemas.microsoft.com/office/powerpoint/2010/main" val="17937623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Apache Hive is a data warehouse system for Hadoop. Hive is not a relational database; it only maintains metadata information about your big data stored on HDFS.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45</a:t>
            </a:fld>
            <a:endParaRPr lang="en-US" dirty="0"/>
          </a:p>
        </p:txBody>
      </p:sp>
    </p:spTree>
    <p:extLst>
      <p:ext uri="{BB962C8B-B14F-4D97-AF65-F5344CB8AC3E}">
        <p14:creationId xmlns:p14="http://schemas.microsoft.com/office/powerpoint/2010/main" val="12003829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46</a:t>
            </a:fld>
            <a:endParaRPr lang="en-US" dirty="0"/>
          </a:p>
        </p:txBody>
      </p:sp>
    </p:spTree>
    <p:extLst>
      <p:ext uri="{BB962C8B-B14F-4D97-AF65-F5344CB8AC3E}">
        <p14:creationId xmlns:p14="http://schemas.microsoft.com/office/powerpoint/2010/main" val="11022884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Hive queries are submitted to a HiveServer2 process that typically runs on a master node in the cluster. </a:t>
            </a:r>
            <a:r>
              <a:rPr lang="en-US" sz="1200" kern="1200" baseline="0" dirty="0">
                <a:solidFill>
                  <a:schemeClr val="tx1"/>
                </a:solidFill>
                <a:effectLst/>
                <a:latin typeface="+mn-lt"/>
                <a:ea typeface="+mn-ea"/>
                <a:cs typeface="+mn-cs"/>
              </a:rPr>
              <a:t>The Hive query is converted to either a:</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MapReduce job, or</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sz="1200" kern="1200" baseline="0" dirty="0">
                <a:solidFill>
                  <a:schemeClr val="tx1"/>
                </a:solidFill>
                <a:effectLst/>
                <a:latin typeface="+mn-lt"/>
                <a:ea typeface="+mn-ea"/>
                <a:cs typeface="+mn-cs"/>
              </a:rPr>
              <a:t>Tez job</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NOTE: Later in the slides it will be explained that the original CLI cannot access HS2, but only its predecessor, HiveServer.</a:t>
            </a:r>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47</a:t>
            </a:fld>
            <a:endParaRPr lang="en-US" dirty="0"/>
          </a:p>
        </p:txBody>
      </p:sp>
    </p:spTree>
    <p:extLst>
      <p:ext uri="{BB962C8B-B14F-4D97-AF65-F5344CB8AC3E}">
        <p14:creationId xmlns:p14="http://schemas.microsoft.com/office/powerpoint/2010/main" val="11475672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Hive queries are written using the </a:t>
            </a:r>
            <a:r>
              <a:rPr lang="en-US" sz="1200" b="0" i="0" kern="1200" dirty="0">
                <a:solidFill>
                  <a:schemeClr val="tx1"/>
                </a:solidFill>
                <a:effectLst/>
                <a:latin typeface="+mn-lt"/>
                <a:ea typeface="+mn-ea"/>
                <a:cs typeface="+mn-cs"/>
              </a:rPr>
              <a:t>HiveQL</a:t>
            </a:r>
            <a:r>
              <a:rPr lang="en-US" sz="1200" kern="1200" dirty="0">
                <a:solidFill>
                  <a:schemeClr val="tx1"/>
                </a:solidFill>
                <a:effectLst/>
                <a:latin typeface="+mn-lt"/>
                <a:ea typeface="+mn-ea"/>
                <a:cs typeface="+mn-cs"/>
              </a:rPr>
              <a:t> language, an SQL-like scripting language that simplifies the creation of MapReduce jobs.</a:t>
            </a:r>
            <a:r>
              <a:rPr lang="en-US" dirty="0">
                <a:effectLst/>
              </a:rPr>
              <a:t> </a:t>
            </a:r>
            <a:r>
              <a:rPr lang="en-US" sz="1200" kern="1200" dirty="0">
                <a:solidFill>
                  <a:schemeClr val="tx1"/>
                </a:solidFill>
                <a:effectLst/>
                <a:latin typeface="+mn-lt"/>
                <a:ea typeface="+mn-ea"/>
                <a:cs typeface="+mn-cs"/>
              </a:rPr>
              <a:t>You have two options for executing HiveQL commands:</a:t>
            </a:r>
          </a:p>
          <a:p>
            <a:r>
              <a:rPr lang="en-US" dirty="0"/>
              <a:t>-</a:t>
            </a:r>
            <a:r>
              <a:rPr lang="en-US" baseline="0" dirty="0"/>
              <a:t> Hive CLI</a:t>
            </a:r>
          </a:p>
          <a:p>
            <a:r>
              <a:rPr lang="en-US" dirty="0"/>
              <a:t>- Beeline</a:t>
            </a:r>
            <a:r>
              <a:rPr lang="en-US" baseline="0" dirty="0"/>
              <a: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49</a:t>
            </a:fld>
            <a:endParaRPr lang="en-US" dirty="0"/>
          </a:p>
        </p:txBody>
      </p:sp>
    </p:spTree>
    <p:extLst>
      <p:ext uri="{BB962C8B-B14F-4D97-AF65-F5344CB8AC3E}">
        <p14:creationId xmlns:p14="http://schemas.microsoft.com/office/powerpoint/2010/main" val="24566486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t>
            </a:r>
            <a:r>
              <a:rPr lang="en-US" sz="1200" b="1" kern="1200" dirty="0" err="1">
                <a:solidFill>
                  <a:schemeClr val="tx1"/>
                </a:solidFill>
                <a:effectLst/>
                <a:latin typeface="+mn-lt"/>
                <a:ea typeface="+mn-ea"/>
                <a:cs typeface="+mn-cs"/>
              </a:rPr>
              <a:t>cloudera@quickstart</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 beeline -u jdbc:hive2://localhost:10000/default -u </a:t>
            </a:r>
            <a:r>
              <a:rPr lang="en-US" sz="1200" kern="1200" dirty="0" err="1">
                <a:solidFill>
                  <a:schemeClr val="tx1"/>
                </a:solidFill>
                <a:effectLst/>
                <a:latin typeface="+mn-lt"/>
                <a:ea typeface="+mn-ea"/>
                <a:cs typeface="+mn-cs"/>
              </a:rPr>
              <a:t>cloudera</a:t>
            </a:r>
            <a:r>
              <a:rPr lang="en-US" sz="1200" kern="1200" dirty="0">
                <a:solidFill>
                  <a:schemeClr val="tx1"/>
                </a:solidFill>
                <a:effectLst/>
                <a:latin typeface="+mn-lt"/>
                <a:ea typeface="+mn-ea"/>
                <a:cs typeface="+mn-cs"/>
              </a:rPr>
              <a:t> -p </a:t>
            </a:r>
            <a:r>
              <a:rPr lang="en-US" sz="1200" kern="1200" dirty="0" err="1">
                <a:solidFill>
                  <a:schemeClr val="tx1"/>
                </a:solidFill>
                <a:effectLst/>
                <a:latin typeface="+mn-lt"/>
                <a:ea typeface="+mn-ea"/>
                <a:cs typeface="+mn-cs"/>
              </a:rPr>
              <a:t>cloudera</a:t>
            </a:r>
            <a:r>
              <a:rPr lang="en-US" sz="1200" kern="1200" dirty="0">
                <a:solidFill>
                  <a:schemeClr val="tx1"/>
                </a:solidFill>
                <a:effectLst/>
                <a:latin typeface="+mn-lt"/>
                <a:ea typeface="+mn-ea"/>
                <a:cs typeface="+mn-cs"/>
              </a:rPr>
              <a:t> –silent=true</a:t>
            </a:r>
            <a:endParaRPr lang="en-US" dirty="0"/>
          </a:p>
          <a:p>
            <a:endParaRPr lang="en-US" dirty="0"/>
          </a:p>
          <a:p>
            <a:r>
              <a:rPr lang="en-US" dirty="0"/>
              <a:t>&lt;&lt; OR &gt;&gt;</a:t>
            </a:r>
          </a:p>
          <a:p>
            <a:r>
              <a:rPr lang="en-US" dirty="0"/>
              <a:t>$ beeline</a:t>
            </a:r>
          </a:p>
          <a:p>
            <a:endParaRPr lang="en-US" dirty="0"/>
          </a:p>
          <a:p>
            <a:r>
              <a:rPr lang="en-US" dirty="0"/>
              <a:t>!connect jdbc:hive2://localhost:10000/default</a:t>
            </a:r>
          </a:p>
          <a:p>
            <a:r>
              <a:rPr lang="en-US" dirty="0"/>
              <a:t>User: cloudera</a:t>
            </a:r>
          </a:p>
          <a:p>
            <a:r>
              <a:rPr lang="en-US" dirty="0"/>
              <a:t>Pass: cloudera</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50</a:t>
            </a:fld>
            <a:endParaRPr lang="en-US" dirty="0"/>
          </a:p>
        </p:txBody>
      </p:sp>
    </p:spTree>
    <p:extLst>
      <p:ext uri="{BB962C8B-B14F-4D97-AF65-F5344CB8AC3E}">
        <p14:creationId xmlns:p14="http://schemas.microsoft.com/office/powerpoint/2010/main" val="12132321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Hive managed table means that when the table</a:t>
            </a:r>
            <a:r>
              <a:rPr lang="en-US" baseline="0" dirty="0"/>
              <a:t> is dropped, the underlying folder in HDFS is deleted.</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53</a:t>
            </a:fld>
            <a:endParaRPr lang="en-US" dirty="0"/>
          </a:p>
        </p:txBody>
      </p:sp>
    </p:spTree>
    <p:extLst>
      <p:ext uri="{BB962C8B-B14F-4D97-AF65-F5344CB8AC3E}">
        <p14:creationId xmlns:p14="http://schemas.microsoft.com/office/powerpoint/2010/main" val="26623824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does not actually get “loaded” into anything, but the data does get moved:</a:t>
            </a:r>
          </a:p>
          <a:p>
            <a:pPr lvl="0"/>
            <a:r>
              <a:rPr lang="en-US" sz="1200" kern="1200" dirty="0">
                <a:solidFill>
                  <a:schemeClr val="tx1"/>
                </a:solidFill>
                <a:effectLst/>
                <a:latin typeface="+mn-lt"/>
                <a:ea typeface="+mn-ea"/>
                <a:cs typeface="+mn-cs"/>
              </a:rPr>
              <a:t>- For Hive-managed tables, the data is moved into a special Hive subfolders of </a:t>
            </a:r>
            <a:r>
              <a:rPr lang="en-US" sz="1200" b="0" i="0" kern="1200" dirty="0">
                <a:solidFill>
                  <a:schemeClr val="tx1"/>
                </a:solidFill>
                <a:effectLst/>
                <a:latin typeface="+mn-lt"/>
                <a:ea typeface="+mn-ea"/>
                <a:cs typeface="+mn-cs"/>
              </a:rPr>
              <a:t>/apps/hive/warehouse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For external tables, the data is moved to the folder specified by the </a:t>
            </a:r>
            <a:r>
              <a:rPr lang="en-US" sz="1200" b="0" i="0" kern="1200" dirty="0">
                <a:solidFill>
                  <a:schemeClr val="tx1"/>
                </a:solidFill>
                <a:effectLst/>
                <a:latin typeface="+mn-lt"/>
                <a:ea typeface="+mn-ea"/>
                <a:cs typeface="+mn-cs"/>
              </a:rPr>
              <a:t>LOCATION</a:t>
            </a:r>
            <a:r>
              <a:rPr lang="en-US" sz="1200" kern="1200" dirty="0">
                <a:solidFill>
                  <a:schemeClr val="tx1"/>
                </a:solidFill>
                <a:effectLst/>
                <a:latin typeface="+mn-lt"/>
                <a:ea typeface="+mn-ea"/>
                <a:cs typeface="+mn-cs"/>
              </a:rPr>
              <a:t> clause in the table’s definition</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54</a:t>
            </a:fld>
            <a:endParaRPr lang="en-US" dirty="0"/>
          </a:p>
        </p:txBody>
      </p:sp>
    </p:spTree>
    <p:extLst>
      <p:ext uri="{BB962C8B-B14F-4D97-AF65-F5344CB8AC3E}">
        <p14:creationId xmlns:p14="http://schemas.microsoft.com/office/powerpoint/2010/main" val="2676081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9</a:t>
            </a:fld>
            <a:endParaRPr lang="en-US" dirty="0"/>
          </a:p>
        </p:txBody>
      </p:sp>
    </p:spTree>
    <p:extLst>
      <p:ext uri="{BB962C8B-B14F-4D97-AF65-F5344CB8AC3E}">
        <p14:creationId xmlns:p14="http://schemas.microsoft.com/office/powerpoint/2010/main" val="1273405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the table is EXTERNAL, then</a:t>
            </a:r>
            <a:r>
              <a:rPr lang="en-US" baseline="0" dirty="0"/>
              <a:t> the data remains in HDFS if the table is dropped.</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55</a:t>
            </a:fld>
            <a:endParaRPr lang="en-US" dirty="0"/>
          </a:p>
        </p:txBody>
      </p:sp>
    </p:spTree>
    <p:extLst>
      <p:ext uri="{BB962C8B-B14F-4D97-AF65-F5344CB8AC3E}">
        <p14:creationId xmlns:p14="http://schemas.microsoft.com/office/powerpoint/2010/main" val="35617943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you cannot truncate an external table.</a:t>
            </a:r>
          </a:p>
        </p:txBody>
      </p:sp>
      <p:sp>
        <p:nvSpPr>
          <p:cNvPr id="4" name="Slide Number Placeholder 3"/>
          <p:cNvSpPr>
            <a:spLocks noGrp="1"/>
          </p:cNvSpPr>
          <p:nvPr>
            <p:ph type="sldNum" sz="quarter" idx="10"/>
          </p:nvPr>
        </p:nvSpPr>
        <p:spPr/>
        <p:txBody>
          <a:bodyPr/>
          <a:lstStyle/>
          <a:p>
            <a:fld id="{E564724E-7CB4-4288-908A-97852378BB2E}" type="slidenum">
              <a:rPr lang="en-US" smtClean="0"/>
              <a:t>56</a:t>
            </a:fld>
            <a:endParaRPr lang="en-US" dirty="0"/>
          </a:p>
        </p:txBody>
      </p:sp>
    </p:spTree>
    <p:extLst>
      <p:ext uri="{BB962C8B-B14F-4D97-AF65-F5344CB8AC3E}">
        <p14:creationId xmlns:p14="http://schemas.microsoft.com/office/powerpoint/2010/main" val="37935700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simple slide that is meant to demonstrate how Hive queries look exactly like SQL queries.</a:t>
            </a:r>
          </a:p>
          <a:p>
            <a:endParaRPr lang="en-US" baseline="0" dirty="0"/>
          </a:p>
          <a:p>
            <a:r>
              <a:rPr lang="en-US" baseline="0" dirty="0"/>
              <a:t>You can even do joins, left, right and full outer joins.</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58</a:t>
            </a:fld>
            <a:endParaRPr lang="en-US" dirty="0"/>
          </a:p>
        </p:txBody>
      </p:sp>
    </p:spTree>
    <p:extLst>
      <p:ext uri="{BB962C8B-B14F-4D97-AF65-F5344CB8AC3E}">
        <p14:creationId xmlns:p14="http://schemas.microsoft.com/office/powerpoint/2010/main" val="28003668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Select * from grades where year = 2015;</a:t>
            </a:r>
          </a:p>
          <a:p>
            <a:endParaRPr lang="en-US" dirty="0"/>
          </a:p>
          <a:p>
            <a:r>
              <a:rPr lang="en-US" dirty="0"/>
              <a:t>Select year, term, course, letter from grades where course like ‘IST%’;</a:t>
            </a:r>
          </a:p>
          <a:p>
            <a:r>
              <a:rPr lang="en-US" dirty="0"/>
              <a:t> </a:t>
            </a:r>
          </a:p>
          <a:p>
            <a:r>
              <a:rPr lang="en-US" dirty="0"/>
              <a:t>Explain /\ needs no map-reduce</a:t>
            </a:r>
          </a:p>
          <a:p>
            <a:endParaRPr lang="en-US" dirty="0"/>
          </a:p>
          <a:p>
            <a:r>
              <a:rPr lang="en-US" dirty="0"/>
              <a:t>Select count(*) from grades where course like ‘IST%’;</a:t>
            </a:r>
          </a:p>
          <a:p>
            <a:endParaRPr lang="en-US" dirty="0"/>
          </a:p>
          <a:p>
            <a:r>
              <a:rPr lang="en-US" dirty="0"/>
              <a:t>Explain /\ needs a map-reduce</a:t>
            </a:r>
          </a:p>
          <a:p>
            <a:endParaRPr lang="en-US" dirty="0"/>
          </a:p>
          <a:p>
            <a:r>
              <a:rPr lang="en-US" dirty="0"/>
              <a:t>select letter, count(letter) as grade_count from grades group by letter order by letter;</a:t>
            </a:r>
          </a:p>
          <a:p>
            <a:endParaRPr lang="en-US" dirty="0"/>
          </a:p>
          <a:p>
            <a:r>
              <a:rPr lang="en-US" dirty="0"/>
              <a:t>explain select letter, count(letter) as grade_count from grades group by letter order by letter;</a:t>
            </a:r>
          </a:p>
          <a:p>
            <a:endParaRPr lang="en-US" dirty="0"/>
          </a:p>
          <a:p>
            <a:r>
              <a:rPr lang="en-US" dirty="0"/>
              <a:t>Demonstrate joins</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59</a:t>
            </a:fld>
            <a:endParaRPr lang="en-US" dirty="0"/>
          </a:p>
        </p:txBody>
      </p:sp>
    </p:spTree>
    <p:extLst>
      <p:ext uri="{BB962C8B-B14F-4D97-AF65-F5344CB8AC3E}">
        <p14:creationId xmlns:p14="http://schemas.microsoft.com/office/powerpoint/2010/main" val="4258836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You can define a table to have a partition, which results in the underlying data being stored in files partitioned by a specified column (or columns) in the table. Partitioning the data can greatly improve the performance of queries because the data is already separated into files based on the column value, which can decrease the number of </a:t>
            </a:r>
            <a:r>
              <a:rPr lang="en-US" sz="1200" b="0" i="0" kern="1200" dirty="0">
                <a:solidFill>
                  <a:schemeClr val="tx1"/>
                </a:solidFill>
                <a:effectLst/>
                <a:latin typeface="+mn-lt"/>
                <a:ea typeface="+mn-ea"/>
                <a:cs typeface="+mn-cs"/>
              </a:rPr>
              <a:t>mappers</a:t>
            </a:r>
            <a:r>
              <a:rPr lang="en-US" sz="1200" kern="1200" dirty="0">
                <a:solidFill>
                  <a:schemeClr val="tx1"/>
                </a:solidFill>
                <a:effectLst/>
                <a:latin typeface="+mn-lt"/>
                <a:ea typeface="+mn-ea"/>
                <a:cs typeface="+mn-cs"/>
              </a:rPr>
              <a:t> and greatly decrease the amount of shuffling and sorting of data in the resulting MapReduce job.</a:t>
            </a:r>
            <a:r>
              <a:rPr lang="en-US" dirty="0">
                <a:effectLst/>
              </a:rPr>
              <a: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62</a:t>
            </a:fld>
            <a:endParaRPr lang="en-US" dirty="0"/>
          </a:p>
        </p:txBody>
      </p:sp>
    </p:spTree>
    <p:extLst>
      <p:ext uri="{BB962C8B-B14F-4D97-AF65-F5344CB8AC3E}">
        <p14:creationId xmlns:p14="http://schemas.microsoft.com/office/powerpoint/2010/main" val="1094995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Hive tables can be organized into buckets, which imposes extra structure on the table and the way the underlying files are stored. Buckets are created using the </a:t>
            </a:r>
            <a:r>
              <a:rPr lang="en-US" sz="1200" b="0" i="0" kern="1200" dirty="0">
                <a:solidFill>
                  <a:schemeClr val="tx1"/>
                </a:solidFill>
                <a:effectLst/>
                <a:latin typeface="+mn-lt"/>
                <a:ea typeface="+mn-ea"/>
                <a:cs typeface="+mn-cs"/>
              </a:rPr>
              <a:t>clustered by</a:t>
            </a:r>
            <a:r>
              <a:rPr lang="en-US" sz="1200" kern="1200" dirty="0">
                <a:solidFill>
                  <a:schemeClr val="tx1"/>
                </a:solidFill>
                <a:effectLst/>
                <a:latin typeface="+mn-lt"/>
                <a:ea typeface="+mn-ea"/>
                <a:cs typeface="+mn-cs"/>
              </a:rPr>
              <a:t> clause.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63</a:t>
            </a:fld>
            <a:endParaRPr lang="en-US" dirty="0"/>
          </a:p>
        </p:txBody>
      </p:sp>
    </p:spTree>
    <p:extLst>
      <p:ext uri="{BB962C8B-B14F-4D97-AF65-F5344CB8AC3E}">
        <p14:creationId xmlns:p14="http://schemas.microsoft.com/office/powerpoint/2010/main" val="1344991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specifying the values with heavy skew, Hive will split those out into separate files automatically and take this fact into account during queries so that it can skip whole files if possible.</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4098861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specifying the values with heavy skew, Hive will split those out into separate files automatically and take this fact into account during queries so that it can skip whole files if possible.</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691960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table grades2 ( term string, course string, credits int, letter string) partitioned by (year int);</a:t>
            </a:r>
          </a:p>
          <a:p>
            <a:endParaRPr lang="en-US" dirty="0"/>
          </a:p>
          <a:p>
            <a:r>
              <a:rPr lang="en-US" dirty="0"/>
              <a:t>Describe grades2;</a:t>
            </a:r>
          </a:p>
          <a:p>
            <a:endParaRPr lang="en-US" dirty="0"/>
          </a:p>
          <a:p>
            <a:r>
              <a:rPr lang="en-US" dirty="0"/>
              <a:t>SET hive.exec.dynamic.partition=true;</a:t>
            </a:r>
          </a:p>
          <a:p>
            <a:r>
              <a:rPr lang="en-US" dirty="0"/>
              <a:t>SET hive.exec.dynamic.partition.mode=nonstrict;</a:t>
            </a:r>
          </a:p>
          <a:p>
            <a:endParaRPr lang="en-US" dirty="0"/>
          </a:p>
          <a:p>
            <a:r>
              <a:rPr lang="en-US" dirty="0"/>
              <a:t>insert overwrite table grades2 partition (year) select term, course, credits, letter, year from grades;</a:t>
            </a:r>
          </a:p>
          <a:p>
            <a:endParaRPr lang="en-US" dirty="0"/>
          </a:p>
          <a:p>
            <a:r>
              <a:rPr lang="en-US" dirty="0"/>
              <a:t>Truncate table grades2;</a:t>
            </a:r>
          </a:p>
          <a:p>
            <a:endParaRPr lang="en-US" dirty="0"/>
          </a:p>
          <a:p>
            <a:r>
              <a:rPr lang="en-US" dirty="0"/>
              <a:t> hadoop fs -ls /user/hive/warehouse/demo.db/grades2</a:t>
            </a:r>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2934552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Hive queries the students have seen up until now have run from the Hive shell. Here we finally</a:t>
            </a:r>
            <a:r>
              <a:rPr lang="en-US" baseline="0" dirty="0"/>
              <a:t> discuss how to store the result into a folder.</a:t>
            </a:r>
            <a:endParaRPr lang="en-US" dirty="0"/>
          </a:p>
          <a:p>
            <a:endParaRPr lang="en-IN" dirty="0"/>
          </a:p>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67</a:t>
            </a:fld>
            <a:endParaRPr lang="en-US" dirty="0"/>
          </a:p>
        </p:txBody>
      </p:sp>
    </p:spTree>
    <p:extLst>
      <p:ext uri="{BB962C8B-B14F-4D97-AF65-F5344CB8AC3E}">
        <p14:creationId xmlns:p14="http://schemas.microsoft.com/office/powerpoint/2010/main" val="961772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Relation names (aliases) are not variables, even though they look like variables. You can reassign an alias to a different relation, but that is not recommended.</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10</a:t>
            </a:fld>
            <a:endParaRPr lang="en-US" dirty="0"/>
          </a:p>
        </p:txBody>
      </p:sp>
    </p:spTree>
    <p:extLst>
      <p:ext uri="{BB962C8B-B14F-4D97-AF65-F5344CB8AC3E}">
        <p14:creationId xmlns:p14="http://schemas.microsoft.com/office/powerpoint/2010/main" val="36318761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68</a:t>
            </a:fld>
            <a:endParaRPr lang="en-US" dirty="0"/>
          </a:p>
        </p:txBody>
      </p:sp>
    </p:spTree>
    <p:extLst>
      <p:ext uri="{BB962C8B-B14F-4D97-AF65-F5344CB8AC3E}">
        <p14:creationId xmlns:p14="http://schemas.microsoft.com/office/powerpoint/2010/main" val="41156344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Hive queries the students have seen up until now have run from the Hive shell. Here we finally</a:t>
            </a:r>
            <a:r>
              <a:rPr lang="en-US" baseline="0" dirty="0"/>
              <a:t> discuss how to store the result into a folder.</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69</a:t>
            </a:fld>
            <a:endParaRPr lang="en-US" dirty="0"/>
          </a:p>
        </p:txBody>
      </p:sp>
    </p:spTree>
    <p:extLst>
      <p:ext uri="{BB962C8B-B14F-4D97-AF65-F5344CB8AC3E}">
        <p14:creationId xmlns:p14="http://schemas.microsoft.com/office/powerpoint/2010/main" val="13158938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Hive queries the students have seen up until now have run from the Hive shell. Here we finally</a:t>
            </a:r>
            <a:r>
              <a:rPr lang="en-US" baseline="0" dirty="0"/>
              <a:t> discuss how to store the result into a folder.</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71</a:t>
            </a:fld>
            <a:endParaRPr lang="en-US" dirty="0"/>
          </a:p>
        </p:txBody>
      </p:sp>
    </p:spTree>
    <p:extLst>
      <p:ext uri="{BB962C8B-B14F-4D97-AF65-F5344CB8AC3E}">
        <p14:creationId xmlns:p14="http://schemas.microsoft.com/office/powerpoint/2010/main" val="22349240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only Hive queries the students have seen up until now have run from the Hive shell. Here we finally</a:t>
            </a:r>
            <a:r>
              <a:rPr lang="en-US" baseline="0" dirty="0"/>
              <a:t> discuss how to store the result into a folder.</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72</a:t>
            </a:fld>
            <a:endParaRPr lang="en-US" dirty="0"/>
          </a:p>
        </p:txBody>
      </p:sp>
    </p:spTree>
    <p:extLst>
      <p:ext uri="{BB962C8B-B14F-4D97-AF65-F5344CB8AC3E}">
        <p14:creationId xmlns:p14="http://schemas.microsoft.com/office/powerpoint/2010/main" val="1533470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Makes the Hive metastore available to users of other tools on Hadoop</a:t>
            </a:r>
          </a:p>
          <a:p>
            <a:pPr lvl="0"/>
            <a:r>
              <a:rPr lang="en-US" sz="1200" kern="1200" dirty="0">
                <a:solidFill>
                  <a:schemeClr val="tx1"/>
                </a:solidFill>
                <a:effectLst/>
                <a:latin typeface="+mn-lt"/>
                <a:ea typeface="+mn-ea"/>
                <a:cs typeface="+mn-cs"/>
              </a:rPr>
              <a:t>Provides connectors for MapReduce and Pig so that users of those tools can read data from and write data to Hive’s warehouse</a:t>
            </a:r>
          </a:p>
          <a:p>
            <a:pPr lvl="0"/>
            <a:r>
              <a:rPr lang="en-US" sz="1200" kern="1200" dirty="0">
                <a:solidFill>
                  <a:schemeClr val="tx1"/>
                </a:solidFill>
                <a:effectLst/>
                <a:latin typeface="+mn-lt"/>
                <a:ea typeface="+mn-ea"/>
                <a:cs typeface="+mn-cs"/>
              </a:rPr>
              <a:t>Allows users to share data and metadata across Hive, Pig, and MapReduce</a:t>
            </a:r>
          </a:p>
          <a:p>
            <a:pPr lvl="0"/>
            <a:r>
              <a:rPr lang="en-US" sz="1200" kern="1200" dirty="0">
                <a:solidFill>
                  <a:schemeClr val="tx1"/>
                </a:solidFill>
                <a:effectLst/>
                <a:latin typeface="+mn-lt"/>
                <a:ea typeface="+mn-ea"/>
                <a:cs typeface="+mn-cs"/>
              </a:rPr>
              <a:t>Provides a relational view through an SQL-like language (HiveQL) to data within Hadoop</a:t>
            </a:r>
          </a:p>
          <a:p>
            <a:pPr lvl="0"/>
            <a:r>
              <a:rPr lang="en-US" sz="1200" kern="1200" dirty="0">
                <a:solidFill>
                  <a:schemeClr val="tx1"/>
                </a:solidFill>
                <a:effectLst/>
                <a:latin typeface="+mn-lt"/>
                <a:ea typeface="+mn-ea"/>
                <a:cs typeface="+mn-cs"/>
              </a:rPr>
              <a:t>Allows users to write their applications without being concerned about how or where the data is stored</a:t>
            </a:r>
          </a:p>
          <a:p>
            <a:pPr lvl="0"/>
            <a:r>
              <a:rPr lang="en-US" sz="1200" kern="1200" dirty="0">
                <a:solidFill>
                  <a:schemeClr val="tx1"/>
                </a:solidFill>
                <a:effectLst/>
                <a:latin typeface="+mn-lt"/>
                <a:ea typeface="+mn-ea"/>
                <a:cs typeface="+mn-cs"/>
              </a:rPr>
              <a:t>Insulates users from schema- and storage-format changes</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74</a:t>
            </a:fld>
            <a:endParaRPr lang="en-US" dirty="0"/>
          </a:p>
        </p:txBody>
      </p:sp>
    </p:spTree>
    <p:extLst>
      <p:ext uri="{BB962C8B-B14F-4D97-AF65-F5344CB8AC3E}">
        <p14:creationId xmlns:p14="http://schemas.microsoft.com/office/powerpoint/2010/main" val="17502123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HCatalog </a:t>
            </a:r>
            <a:r>
              <a:rPr lang="en-US" sz="1200" kern="1200" dirty="0">
                <a:solidFill>
                  <a:schemeClr val="tx1"/>
                </a:solidFill>
                <a:effectLst/>
                <a:latin typeface="+mn-lt"/>
                <a:ea typeface="+mn-ea"/>
                <a:cs typeface="+mn-cs"/>
              </a:rPr>
              <a:t>provides a consistent data model for the various tools that use Hadoop. It also provides table abstraction, which abstracts some of the details about your data like:</a:t>
            </a:r>
          </a:p>
          <a:p>
            <a:pPr lvl="0"/>
            <a:r>
              <a:rPr lang="en-US" sz="1200" kern="1200" dirty="0">
                <a:solidFill>
                  <a:schemeClr val="tx1"/>
                </a:solidFill>
                <a:effectLst/>
                <a:latin typeface="+mn-lt"/>
                <a:ea typeface="+mn-ea"/>
                <a:cs typeface="+mn-cs"/>
              </a:rPr>
              <a:t>How the data is stored</a:t>
            </a:r>
          </a:p>
          <a:p>
            <a:pPr lvl="0"/>
            <a:r>
              <a:rPr lang="en-US" sz="1200" kern="1200" dirty="0">
                <a:solidFill>
                  <a:schemeClr val="tx1"/>
                </a:solidFill>
                <a:effectLst/>
                <a:latin typeface="+mn-lt"/>
                <a:ea typeface="+mn-ea"/>
                <a:cs typeface="+mn-cs"/>
              </a:rPr>
              <a:t>Where the data resides on the </a:t>
            </a:r>
            <a:r>
              <a:rPr lang="en-US" sz="1200" b="0" i="0" kern="1200" dirty="0">
                <a:solidFill>
                  <a:schemeClr val="tx1"/>
                </a:solidFill>
                <a:effectLst/>
                <a:latin typeface="+mn-lt"/>
                <a:ea typeface="+mn-ea"/>
                <a:cs typeface="+mn-cs"/>
              </a:rPr>
              <a:t>filesystem</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What format that data is in</a:t>
            </a:r>
          </a:p>
          <a:p>
            <a:pPr lvl="0"/>
            <a:r>
              <a:rPr lang="en-US" sz="1200" kern="1200" dirty="0">
                <a:solidFill>
                  <a:schemeClr val="tx1"/>
                </a:solidFill>
                <a:effectLst/>
                <a:latin typeface="+mn-lt"/>
                <a:ea typeface="+mn-ea"/>
                <a:cs typeface="+mn-cs"/>
              </a:rPr>
              <a:t>What the schema is of the data</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75</a:t>
            </a:fld>
            <a:endParaRPr lang="en-US" dirty="0"/>
          </a:p>
        </p:txBody>
      </p:sp>
    </p:spTree>
    <p:extLst>
      <p:ext uri="{BB962C8B-B14F-4D97-AF65-F5344CB8AC3E}">
        <p14:creationId xmlns:p14="http://schemas.microsoft.com/office/powerpoint/2010/main" val="175670686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you do not provide a schema when loading a relation with </a:t>
            </a:r>
            <a:r>
              <a:rPr lang="en-US" sz="1200" b="0" i="0" kern="1200" dirty="0">
                <a:solidFill>
                  <a:schemeClr val="tx1"/>
                </a:solidFill>
                <a:effectLst/>
                <a:latin typeface="+mn-lt"/>
                <a:ea typeface="+mn-ea"/>
                <a:cs typeface="+mn-cs"/>
              </a:rPr>
              <a:t>HCatalog</a:t>
            </a:r>
            <a:r>
              <a:rPr lang="en-US" sz="1200" kern="1200" dirty="0">
                <a:solidFill>
                  <a:schemeClr val="tx1"/>
                </a:solidFill>
                <a:effectLst/>
                <a:latin typeface="+mn-lt"/>
                <a:ea typeface="+mn-ea"/>
                <a:cs typeface="+mn-cs"/>
              </a:rPr>
              <a:t>. The schema of the relation </a:t>
            </a:r>
            <a:r>
              <a:rPr lang="en-US" sz="1200" b="0" i="0" kern="1200" dirty="0">
                <a:solidFill>
                  <a:schemeClr val="tx1"/>
                </a:solidFill>
                <a:effectLst/>
                <a:latin typeface="+mn-lt"/>
                <a:ea typeface="+mn-ea"/>
                <a:cs typeface="+mn-cs"/>
              </a:rPr>
              <a:t>emp_relation</a:t>
            </a:r>
            <a:r>
              <a:rPr lang="en-US" sz="1200" kern="1200" dirty="0">
                <a:solidFill>
                  <a:schemeClr val="tx1"/>
                </a:solidFill>
                <a:effectLst/>
                <a:latin typeface="+mn-lt"/>
                <a:ea typeface="+mn-ea"/>
                <a:cs typeface="+mn-cs"/>
              </a:rPr>
              <a:t> is whatever the schema is of the </a:t>
            </a:r>
            <a:r>
              <a:rPr lang="en-US" sz="1200" b="0" i="0" kern="1200" dirty="0">
                <a:solidFill>
                  <a:schemeClr val="tx1"/>
                </a:solidFill>
                <a:effectLst/>
                <a:latin typeface="+mn-lt"/>
                <a:ea typeface="+mn-ea"/>
                <a:cs typeface="+mn-cs"/>
              </a:rPr>
              <a:t>employees</a:t>
            </a:r>
            <a:r>
              <a:rPr lang="en-US" sz="1200" kern="1200" dirty="0">
                <a:solidFill>
                  <a:schemeClr val="tx1"/>
                </a:solidFill>
                <a:effectLst/>
                <a:latin typeface="+mn-lt"/>
                <a:ea typeface="+mn-ea"/>
                <a:cs typeface="+mn-cs"/>
              </a:rPr>
              <a:t> table.</a:t>
            </a:r>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77</a:t>
            </a:fld>
            <a:endParaRPr lang="en-US" dirty="0"/>
          </a:p>
        </p:txBody>
      </p:sp>
    </p:spTree>
    <p:extLst>
      <p:ext uri="{BB962C8B-B14F-4D97-AF65-F5344CB8AC3E}">
        <p14:creationId xmlns:p14="http://schemas.microsoft.com/office/powerpoint/2010/main" val="20453247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the above command to execute successfully, the field names of the </a:t>
            </a:r>
            <a:r>
              <a:rPr lang="en-US" sz="1200" b="0" i="0" kern="1200" dirty="0">
                <a:solidFill>
                  <a:schemeClr val="tx1"/>
                </a:solidFill>
                <a:effectLst/>
                <a:latin typeface="+mn-lt"/>
                <a:ea typeface="+mn-ea"/>
                <a:cs typeface="+mn-cs"/>
              </a:rPr>
              <a:t>customer_projection</a:t>
            </a:r>
            <a:r>
              <a:rPr lang="en-US" sz="1200" kern="1200" dirty="0">
                <a:solidFill>
                  <a:schemeClr val="tx1"/>
                </a:solidFill>
                <a:effectLst/>
                <a:latin typeface="+mn-lt"/>
                <a:ea typeface="+mn-ea"/>
                <a:cs typeface="+mn-cs"/>
              </a:rPr>
              <a:t> relation must match the column names of the </a:t>
            </a:r>
            <a:r>
              <a:rPr lang="en-US" sz="1200" b="0" i="0" kern="1200" dirty="0">
                <a:solidFill>
                  <a:schemeClr val="tx1"/>
                </a:solidFill>
                <a:effectLst/>
                <a:latin typeface="+mn-lt"/>
                <a:ea typeface="+mn-ea"/>
                <a:cs typeface="+mn-cs"/>
              </a:rPr>
              <a:t>customers</a:t>
            </a:r>
            <a:r>
              <a:rPr lang="en-US" sz="1200" kern="1200" dirty="0">
                <a:solidFill>
                  <a:schemeClr val="tx1"/>
                </a:solidFill>
                <a:effectLst/>
                <a:latin typeface="+mn-lt"/>
                <a:ea typeface="+mn-ea"/>
                <a:cs typeface="+mn-cs"/>
              </a:rPr>
              <a:t> table. You will see how this works in the upcoming lab.</a:t>
            </a:r>
            <a:r>
              <a:rPr lang="en-US" dirty="0">
                <a:effectLst/>
              </a:rPr>
              <a:t>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78</a:t>
            </a:fld>
            <a:endParaRPr lang="en-US" dirty="0"/>
          </a:p>
        </p:txBody>
      </p:sp>
    </p:spTree>
    <p:extLst>
      <p:ext uri="{BB962C8B-B14F-4D97-AF65-F5344CB8AC3E}">
        <p14:creationId xmlns:p14="http://schemas.microsoft.com/office/powerpoint/2010/main" val="2888400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Field names and relation names are case sensitive in your Pig Latin scripts. User Defined Functions (UDFs) are also case sensitive. However, Pig Latin keywords (like </a:t>
            </a:r>
            <a:r>
              <a:rPr lang="en-US" sz="1200" b="0" i="0" kern="1200" dirty="0">
                <a:solidFill>
                  <a:schemeClr val="tx1"/>
                </a:solidFill>
                <a:effectLst/>
                <a:latin typeface="+mn-lt"/>
                <a:ea typeface="+mn-ea"/>
                <a:cs typeface="+mn-cs"/>
              </a:rPr>
              <a:t>LOAD</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AS</a:t>
            </a:r>
            <a:r>
              <a:rPr lang="en-US" sz="1200" kern="1200" dirty="0">
                <a:solidFill>
                  <a:schemeClr val="tx1"/>
                </a:solidFill>
                <a:effectLst/>
                <a:latin typeface="+mn-lt"/>
                <a:ea typeface="+mn-ea"/>
                <a:cs typeface="+mn-cs"/>
              </a:rPr>
              <a:t>) are not case sensitive. </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11</a:t>
            </a:fld>
            <a:endParaRPr lang="en-US" dirty="0"/>
          </a:p>
        </p:txBody>
      </p:sp>
    </p:spTree>
    <p:extLst>
      <p:ext uri="{BB962C8B-B14F-4D97-AF65-F5344CB8AC3E}">
        <p14:creationId xmlns:p14="http://schemas.microsoft.com/office/powerpoint/2010/main" val="326340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spend a lot of time on this – it’s just informational.</a:t>
            </a:r>
          </a:p>
        </p:txBody>
      </p:sp>
      <p:sp>
        <p:nvSpPr>
          <p:cNvPr id="4" name="Slide Number Placeholder 3"/>
          <p:cNvSpPr>
            <a:spLocks noGrp="1"/>
          </p:cNvSpPr>
          <p:nvPr>
            <p:ph type="sldNum" sz="quarter" idx="5"/>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38552646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Maps are not used</a:t>
            </a:r>
            <a:r>
              <a:rPr lang="en-US" baseline="0" dirty="0"/>
              <a:t> very often, but tuples and bags are used all the time.</a:t>
            </a:r>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13</a:t>
            </a:fld>
            <a:endParaRPr lang="en-US" dirty="0"/>
          </a:p>
        </p:txBody>
      </p:sp>
    </p:spTree>
    <p:extLst>
      <p:ext uri="{BB962C8B-B14F-4D97-AF65-F5344CB8AC3E}">
        <p14:creationId xmlns:p14="http://schemas.microsoft.com/office/powerpoint/2010/main" val="4295939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Pig will eat any kind of data, but if your data has a known structure to it, then you can define a schema for it. The schema is typically defined when you load the data using the </a:t>
            </a:r>
            <a:r>
              <a:rPr lang="en-US" sz="1200" b="0" i="0" kern="1200" dirty="0">
                <a:solidFill>
                  <a:schemeClr val="tx1"/>
                </a:solidFill>
                <a:effectLst/>
                <a:latin typeface="+mn-lt"/>
                <a:ea typeface="+mn-ea"/>
                <a:cs typeface="+mn-cs"/>
              </a:rPr>
              <a:t>AS</a:t>
            </a:r>
            <a:r>
              <a:rPr lang="en-US" sz="1200" kern="1200" dirty="0">
                <a:solidFill>
                  <a:schemeClr val="tx1"/>
                </a:solidFill>
                <a:effectLst/>
                <a:latin typeface="+mn-lt"/>
                <a:ea typeface="+mn-ea"/>
                <a:cs typeface="+mn-cs"/>
              </a:rPr>
              <a:t> keyword. </a:t>
            </a:r>
          </a:p>
        </p:txBody>
      </p:sp>
      <p:sp>
        <p:nvSpPr>
          <p:cNvPr id="4" name="Slide Number Placeholder 3"/>
          <p:cNvSpPr>
            <a:spLocks noGrp="1"/>
          </p:cNvSpPr>
          <p:nvPr>
            <p:ph type="sldNum" sz="quarter" idx="5"/>
          </p:nvPr>
        </p:nvSpPr>
        <p:spPr/>
        <p:txBody>
          <a:bodyPr/>
          <a:lstStyle/>
          <a:p>
            <a:fld id="{E564724E-7CB4-4288-908A-97852378BB2E}" type="slidenum">
              <a:rPr lang="en-US" smtClean="0"/>
              <a:t>14</a:t>
            </a:fld>
            <a:endParaRPr lang="en-US" dirty="0"/>
          </a:p>
        </p:txBody>
      </p:sp>
    </p:spTree>
    <p:extLst>
      <p:ext uri="{BB962C8B-B14F-4D97-AF65-F5344CB8AC3E}">
        <p14:creationId xmlns:p14="http://schemas.microsoft.com/office/powerpoint/2010/main" val="3572178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lnSpc>
                <a:spcPct val="100000"/>
              </a:lnSpc>
              <a:defRPr sz="4200">
                <a:solidFill>
                  <a:srgbClr val="EE5612"/>
                </a:solidFill>
              </a:defRPr>
            </a:lvl1pPr>
          </a:lstStyle>
          <a:p>
            <a:r>
              <a:rPr lang="en-US" dirty="0"/>
              <a:t>Click to edit Master title style</a:t>
            </a:r>
          </a:p>
        </p:txBody>
      </p:sp>
      <p:sp>
        <p:nvSpPr>
          <p:cNvPr id="4" name="Date Placeholder 3"/>
          <p:cNvSpPr>
            <a:spLocks noGrp="1"/>
          </p:cNvSpPr>
          <p:nvPr>
            <p:ph type="dt" sz="half" idx="10"/>
          </p:nvPr>
        </p:nvSpPr>
        <p:spPr/>
        <p:txBody>
          <a:bodyPr>
            <a:noAutofit/>
          </a:bodyPr>
          <a:lstStyle/>
          <a:p>
            <a:fld id="{50C4DB54-D908-476A-B7DE-76ED373D8996}"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8" name="Content Placeholder 2"/>
          <p:cNvSpPr>
            <a:spLocks noGrp="1"/>
          </p:cNvSpPr>
          <p:nvPr>
            <p:ph idx="1" hasCustomPrompt="1"/>
          </p:nvPr>
        </p:nvSpPr>
        <p:spPr>
          <a:xfrm>
            <a:off x="768096" y="2286000"/>
            <a:ext cx="7290055" cy="4023360"/>
          </a:xfrm>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lnSpc>
                <a:spcPct val="100000"/>
              </a:lnSpc>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2/14/2020</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1" name="Content Placeholder 3"/>
          <p:cNvSpPr>
            <a:spLocks noGrp="1"/>
          </p:cNvSpPr>
          <p:nvPr>
            <p:ph sz="half" idx="13"/>
          </p:nvPr>
        </p:nvSpPr>
        <p:spPr>
          <a:xfrm>
            <a:off x="768096"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4491990"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lnSpc>
                <a:spcPct val="100000"/>
              </a:lnSpc>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2/14/2020</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4" name="Content Placeholder 3"/>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100000"/>
              </a:lnSpc>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8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2/14/2020</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defRPr sz="2400">
                <a:solidFill>
                  <a:schemeClr val="tx1">
                    <a:lumMod val="65000"/>
                    <a:lumOff val="35000"/>
                  </a:schemeClr>
                </a:solidFill>
              </a:defRPr>
            </a:lvl1pPr>
            <a:lvl2pPr marL="265176" indent="-137160">
              <a:tabLst/>
              <a:defRPr sz="2000">
                <a:solidFill>
                  <a:schemeClr val="tx1">
                    <a:lumMod val="65000"/>
                    <a:lumOff val="35000"/>
                  </a:schemeClr>
                </a:solidFill>
              </a:defRPr>
            </a:lvl2pPr>
            <a:lvl3pPr marL="448056" indent="-137160">
              <a:tabLst/>
              <a:defRPr sz="1600">
                <a:solidFill>
                  <a:schemeClr val="tx1">
                    <a:lumMod val="65000"/>
                    <a:lumOff val="35000"/>
                  </a:schemeClr>
                </a:solidFill>
              </a:defRPr>
            </a:lvl3pPr>
            <a:lvl4pPr marL="594360" indent="-137160">
              <a:tabLst/>
              <a:defRPr sz="1600">
                <a:solidFill>
                  <a:schemeClr val="tx1">
                    <a:lumMod val="65000"/>
                    <a:lumOff val="35000"/>
                  </a:schemeClr>
                </a:solidFill>
              </a:defRPr>
            </a:lvl4pPr>
            <a:lvl5pPr marL="777240" indent="-137160">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2/14/2020</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microsoft.com/office/2007/relationships/hdphoto" Target="../media/hdphoto1.wdp"/></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24.jpeg"/></Relationships>
</file>

<file path=ppt/slides/_rels/slide7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26.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697FD8-70E9-4D43-A065-C48B02CAEE8C}"/>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BD47110D-9CB8-4D90-85C2-5001073C47EA}"/>
              </a:ext>
            </a:extLst>
          </p:cNvPr>
          <p:cNvSpPr>
            <a:spLocks noGrp="1"/>
          </p:cNvSpPr>
          <p:nvPr>
            <p:ph type="sldNum" sz="quarter" idx="12"/>
          </p:nvPr>
        </p:nvSpPr>
        <p:spPr/>
        <p:txBody>
          <a:bodyPr>
            <a:noAutofit/>
          </a:bodyPr>
          <a:lstStyle/>
          <a:p>
            <a:fld id="{4FAB73BC-B049-4115-A692-8D63A059BFB8}" type="slidenum">
              <a:rPr lang="en-US" smtClean="0"/>
              <a:t>1</a:t>
            </a:fld>
            <a:endParaRPr lang="en-US" dirty="0"/>
          </a:p>
        </p:txBody>
      </p:sp>
      <p:pic>
        <p:nvPicPr>
          <p:cNvPr id="4" name="Graphic 3" descr="Pig">
            <a:extLst>
              <a:ext uri="{FF2B5EF4-FFF2-40B4-BE49-F238E27FC236}">
                <a16:creationId xmlns:a16="http://schemas.microsoft.com/office/drawing/2014/main" id="{A3142BDD-C402-467F-A2C6-8217785CF0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2074" y="1543551"/>
            <a:ext cx="4094602" cy="4094602"/>
          </a:xfrm>
          <a:prstGeom prst="rect">
            <a:avLst/>
          </a:prstGeom>
        </p:spPr>
      </p:pic>
      <p:sp>
        <p:nvSpPr>
          <p:cNvPr id="5" name="Rectangle 4">
            <a:extLst>
              <a:ext uri="{FF2B5EF4-FFF2-40B4-BE49-F238E27FC236}">
                <a16:creationId xmlns:a16="http://schemas.microsoft.com/office/drawing/2014/main" id="{54F5EE23-FD1E-4F7A-AE4D-0A1473BA6516}"/>
              </a:ext>
            </a:extLst>
          </p:cNvPr>
          <p:cNvSpPr/>
          <p:nvPr/>
        </p:nvSpPr>
        <p:spPr>
          <a:xfrm>
            <a:off x="0" y="0"/>
            <a:ext cx="3240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6" name="Title 1">
            <a:extLst>
              <a:ext uri="{FF2B5EF4-FFF2-40B4-BE49-F238E27FC236}">
                <a16:creationId xmlns:a16="http://schemas.microsoft.com/office/drawing/2014/main" id="{8DF809E0-1484-4213-8840-A4A0E8E1031F}"/>
              </a:ext>
            </a:extLst>
          </p:cNvPr>
          <p:cNvSpPr txBox="1">
            <a:spLocks/>
          </p:cNvSpPr>
          <p:nvPr/>
        </p:nvSpPr>
        <p:spPr>
          <a:xfrm>
            <a:off x="-132522" y="2942705"/>
            <a:ext cx="3041929" cy="823587"/>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pPr algn="r">
              <a:lnSpc>
                <a:spcPct val="100000"/>
              </a:lnSpc>
            </a:pPr>
            <a:r>
              <a:rPr lang="en-US" dirty="0">
                <a:solidFill>
                  <a:schemeClr val="bg1"/>
                </a:solidFill>
              </a:rPr>
              <a:t>Introducing Pig</a:t>
            </a:r>
          </a:p>
        </p:txBody>
      </p:sp>
      <p:cxnSp>
        <p:nvCxnSpPr>
          <p:cNvPr id="8" name="Straight Connector 7">
            <a:extLst>
              <a:ext uri="{FF2B5EF4-FFF2-40B4-BE49-F238E27FC236}">
                <a16:creationId xmlns:a16="http://schemas.microsoft.com/office/drawing/2014/main" id="{25CE4D0D-6275-4943-9F71-B959EF422AF2}"/>
              </a:ext>
            </a:extLst>
          </p:cNvPr>
          <p:cNvCxnSpPr/>
          <p:nvPr/>
        </p:nvCxnSpPr>
        <p:spPr>
          <a:xfrm>
            <a:off x="519953" y="3820079"/>
            <a:ext cx="23894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8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A8EEA-0E56-4B78-8EE1-51A0DDA45AB5}"/>
              </a:ext>
            </a:extLst>
          </p:cNvPr>
          <p:cNvSpPr>
            <a:spLocks noGrp="1"/>
          </p:cNvSpPr>
          <p:nvPr>
            <p:ph type="title"/>
          </p:nvPr>
        </p:nvSpPr>
        <p:spPr/>
        <p:txBody>
          <a:bodyPr>
            <a:noAutofit/>
          </a:bodyPr>
          <a:lstStyle/>
          <a:p>
            <a:r>
              <a:rPr lang="en-US" dirty="0"/>
              <a:t>Pig Latin Relation Names: Implicit Schema</a:t>
            </a:r>
            <a:endParaRPr lang="en-IN" dirty="0"/>
          </a:p>
        </p:txBody>
      </p:sp>
      <p:sp>
        <p:nvSpPr>
          <p:cNvPr id="3" name="Content Placeholder 2">
            <a:extLst>
              <a:ext uri="{FF2B5EF4-FFF2-40B4-BE49-F238E27FC236}">
                <a16:creationId xmlns:a16="http://schemas.microsoft.com/office/drawing/2014/main" id="{0B69441B-51E9-43AF-B3A9-4BBF484B6B6D}"/>
              </a:ext>
            </a:extLst>
          </p:cNvPr>
          <p:cNvSpPr>
            <a:spLocks noGrp="1"/>
          </p:cNvSpPr>
          <p:nvPr>
            <p:ph idx="4294967295"/>
          </p:nvPr>
        </p:nvSpPr>
        <p:spPr>
          <a:xfrm>
            <a:off x="768096" y="2286000"/>
            <a:ext cx="7290055" cy="4023360"/>
          </a:xfrm>
        </p:spPr>
        <p:txBody>
          <a:bodyPr>
            <a:noAutofit/>
          </a:bodyPr>
          <a:lstStyle/>
          <a:p>
            <a:r>
              <a:rPr lang="en-US" b="1" dirty="0"/>
              <a:t>A relation </a:t>
            </a:r>
            <a:r>
              <a:rPr lang="en-US" dirty="0"/>
              <a:t>is the result of a processing step.</a:t>
            </a:r>
          </a:p>
          <a:p>
            <a:r>
              <a:rPr lang="en-US" dirty="0"/>
              <a:t>The name given to a relation is called an </a:t>
            </a:r>
            <a:r>
              <a:rPr lang="en-US" b="1" dirty="0"/>
              <a:t>alias.</a:t>
            </a:r>
          </a:p>
          <a:p>
            <a:r>
              <a:rPr lang="en-US" dirty="0"/>
              <a:t>For example, </a:t>
            </a:r>
            <a:r>
              <a:rPr lang="en-US" b="1" dirty="0"/>
              <a:t>grades</a:t>
            </a:r>
            <a:r>
              <a:rPr lang="en-US" dirty="0"/>
              <a:t> is an alias:</a:t>
            </a:r>
            <a:br>
              <a:rPr lang="en-US" dirty="0"/>
            </a:br>
            <a:br>
              <a:rPr lang="en-US" dirty="0"/>
            </a:br>
            <a:endParaRPr lang="en-US" dirty="0"/>
          </a:p>
          <a:p>
            <a:r>
              <a:rPr lang="en-US" dirty="0">
                <a:solidFill>
                  <a:schemeClr val="tx1"/>
                </a:solidFill>
                <a:latin typeface="Consolas" panose="020B0609020204030204" pitchFamily="49" charset="0"/>
              </a:rPr>
              <a:t>grades = LOAD 'grades/*'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USING TextLoader('\t');</a:t>
            </a:r>
          </a:p>
          <a:p>
            <a:r>
              <a:rPr lang="en-US" dirty="0">
                <a:solidFill>
                  <a:schemeClr val="tx1"/>
                </a:solidFill>
                <a:latin typeface="Consolas" panose="020B0609020204030204" pitchFamily="49" charset="0"/>
              </a:rPr>
              <a:t>grades2015 = FILTER grades BY $0 == 2015;</a:t>
            </a:r>
          </a:p>
          <a:p>
            <a:r>
              <a:rPr lang="en-US" dirty="0">
                <a:solidFill>
                  <a:schemeClr val="tx1"/>
                </a:solidFill>
                <a:latin typeface="Consolas" panose="020B0609020204030204" pitchFamily="49" charset="0"/>
              </a:rPr>
              <a:t>DUMP grades2015;</a:t>
            </a:r>
          </a:p>
        </p:txBody>
      </p:sp>
      <p:sp>
        <p:nvSpPr>
          <p:cNvPr id="4" name="Footer Placeholder 3">
            <a:extLst>
              <a:ext uri="{FF2B5EF4-FFF2-40B4-BE49-F238E27FC236}">
                <a16:creationId xmlns:a16="http://schemas.microsoft.com/office/drawing/2014/main" id="{CC6A5D30-1752-4639-9182-A996BBD7B7E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9206C18-0E73-4A2F-B721-D779C854A708}"/>
              </a:ext>
            </a:extLst>
          </p:cNvPr>
          <p:cNvSpPr>
            <a:spLocks noGrp="1"/>
          </p:cNvSpPr>
          <p:nvPr>
            <p:ph type="sldNum" sz="quarter" idx="12"/>
          </p:nvPr>
        </p:nvSpPr>
        <p:spPr/>
        <p:txBody>
          <a:bodyPr>
            <a:noAutofit/>
          </a:bodyPr>
          <a:lstStyle/>
          <a:p>
            <a:fld id="{4FAB73BC-B049-4115-A692-8D63A059BFB8}" type="slidenum">
              <a:rPr lang="en-US" smtClean="0"/>
              <a:t>10</a:t>
            </a:fld>
            <a:endParaRPr lang="en-US" dirty="0"/>
          </a:p>
        </p:txBody>
      </p:sp>
      <p:sp>
        <p:nvSpPr>
          <p:cNvPr id="6" name="Rectangle 5">
            <a:extLst>
              <a:ext uri="{FF2B5EF4-FFF2-40B4-BE49-F238E27FC236}">
                <a16:creationId xmlns:a16="http://schemas.microsoft.com/office/drawing/2014/main" id="{F7696A37-4B7B-465C-8BA7-50A4C9B01044}"/>
              </a:ext>
            </a:extLst>
          </p:cNvPr>
          <p:cNvSpPr/>
          <p:nvPr/>
        </p:nvSpPr>
        <p:spPr>
          <a:xfrm>
            <a:off x="738353" y="4086930"/>
            <a:ext cx="7302776" cy="201294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8524909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883B-9946-42BB-99E8-33D3F2D6DE24}"/>
              </a:ext>
            </a:extLst>
          </p:cNvPr>
          <p:cNvSpPr>
            <a:spLocks noGrp="1"/>
          </p:cNvSpPr>
          <p:nvPr>
            <p:ph type="title"/>
          </p:nvPr>
        </p:nvSpPr>
        <p:spPr/>
        <p:txBody>
          <a:bodyPr>
            <a:noAutofit/>
          </a:bodyPr>
          <a:lstStyle/>
          <a:p>
            <a:r>
              <a:rPr lang="en-US" dirty="0"/>
              <a:t>Pig Latin Relation Names: Explicit Schema</a:t>
            </a:r>
            <a:endParaRPr lang="en-IN" dirty="0"/>
          </a:p>
        </p:txBody>
      </p:sp>
      <p:sp>
        <p:nvSpPr>
          <p:cNvPr id="3" name="Content Placeholder 2">
            <a:extLst>
              <a:ext uri="{FF2B5EF4-FFF2-40B4-BE49-F238E27FC236}">
                <a16:creationId xmlns:a16="http://schemas.microsoft.com/office/drawing/2014/main" id="{4FA278E9-BCE4-4D35-9C6A-F5E6FE59FCE3}"/>
              </a:ext>
            </a:extLst>
          </p:cNvPr>
          <p:cNvSpPr>
            <a:spLocks noGrp="1"/>
          </p:cNvSpPr>
          <p:nvPr>
            <p:ph idx="4294967295"/>
          </p:nvPr>
        </p:nvSpPr>
        <p:spPr>
          <a:xfrm>
            <a:off x="768096" y="2286000"/>
            <a:ext cx="7290055" cy="4023360"/>
          </a:xfrm>
        </p:spPr>
        <p:txBody>
          <a:bodyPr>
            <a:noAutofit/>
          </a:bodyPr>
          <a:lstStyle/>
          <a:p>
            <a:r>
              <a:rPr lang="en-US" dirty="0"/>
              <a:t>Relations can define and use field names, which are associated with an alias.</a:t>
            </a:r>
          </a:p>
          <a:p>
            <a:endParaRPr lang="en-US" dirty="0"/>
          </a:p>
          <a:p>
            <a:r>
              <a:rPr lang="en-US" dirty="0"/>
              <a:t>For example:</a:t>
            </a:r>
          </a:p>
          <a:p>
            <a:pPr lvl="1"/>
            <a:endParaRPr lang="en-US" dirty="0"/>
          </a:p>
          <a:p>
            <a:pPr marL="90000" indent="0">
              <a:buNone/>
            </a:pPr>
            <a:r>
              <a:rPr lang="en-US" dirty="0">
                <a:solidFill>
                  <a:schemeClr val="tx1"/>
                </a:solidFill>
                <a:latin typeface="Consolas" panose="020B0609020204030204" pitchFamily="49" charset="0"/>
              </a:rPr>
              <a:t>grades = LOAD 'grades/*’ </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USING TextLoader('\t’)</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         AS ( year:int, term:chararray);</a:t>
            </a:r>
          </a:p>
          <a:p>
            <a:pPr marL="90000" indent="0">
              <a:buNone/>
            </a:pPr>
            <a:r>
              <a:rPr lang="en-US" dirty="0">
                <a:solidFill>
                  <a:schemeClr val="tx1"/>
                </a:solidFill>
                <a:latin typeface="Consolas" panose="020B0609020204030204" pitchFamily="49" charset="0"/>
              </a:rPr>
              <a:t>grades2015 = FILTER grades BY year == 2015;</a:t>
            </a:r>
          </a:p>
          <a:p>
            <a:pPr marL="90000" indent="0">
              <a:buNone/>
            </a:pPr>
            <a:r>
              <a:rPr lang="en-US" dirty="0">
                <a:solidFill>
                  <a:schemeClr val="tx1"/>
                </a:solidFill>
                <a:latin typeface="Consolas" panose="020B0609020204030204" pitchFamily="49" charset="0"/>
              </a:rPr>
              <a:t>DUMP grades2015;</a:t>
            </a:r>
          </a:p>
        </p:txBody>
      </p:sp>
      <p:sp>
        <p:nvSpPr>
          <p:cNvPr id="4" name="Footer Placeholder 3">
            <a:extLst>
              <a:ext uri="{FF2B5EF4-FFF2-40B4-BE49-F238E27FC236}">
                <a16:creationId xmlns:a16="http://schemas.microsoft.com/office/drawing/2014/main" id="{87648BA7-E5F3-47F9-A45E-DD113953ACF9}"/>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34E18C9-DD51-4B96-966E-A16B585C1C1B}"/>
              </a:ext>
            </a:extLst>
          </p:cNvPr>
          <p:cNvSpPr>
            <a:spLocks noGrp="1"/>
          </p:cNvSpPr>
          <p:nvPr>
            <p:ph type="sldNum" sz="quarter" idx="12"/>
          </p:nvPr>
        </p:nvSpPr>
        <p:spPr/>
        <p:txBody>
          <a:bodyPr>
            <a:noAutofit/>
          </a:bodyPr>
          <a:lstStyle/>
          <a:p>
            <a:fld id="{4FAB73BC-B049-4115-A692-8D63A059BFB8}" type="slidenum">
              <a:rPr lang="en-US" smtClean="0"/>
              <a:t>11</a:t>
            </a:fld>
            <a:endParaRPr lang="en-US" dirty="0"/>
          </a:p>
        </p:txBody>
      </p:sp>
      <p:sp>
        <p:nvSpPr>
          <p:cNvPr id="6" name="Rectangle 5">
            <a:extLst>
              <a:ext uri="{FF2B5EF4-FFF2-40B4-BE49-F238E27FC236}">
                <a16:creationId xmlns:a16="http://schemas.microsoft.com/office/drawing/2014/main" id="{665D2D71-A9C7-4AEC-B9C9-6572DADDC76A}"/>
              </a:ext>
            </a:extLst>
          </p:cNvPr>
          <p:cNvSpPr/>
          <p:nvPr/>
        </p:nvSpPr>
        <p:spPr>
          <a:xfrm>
            <a:off x="738353" y="4152246"/>
            <a:ext cx="7302776" cy="2222430"/>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266647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8E9EE-DAF7-40C0-A67E-0E3A85B096B9}"/>
              </a:ext>
            </a:extLst>
          </p:cNvPr>
          <p:cNvSpPr>
            <a:spLocks noGrp="1"/>
          </p:cNvSpPr>
          <p:nvPr>
            <p:ph type="title"/>
          </p:nvPr>
        </p:nvSpPr>
        <p:spPr/>
        <p:txBody>
          <a:bodyPr/>
          <a:lstStyle/>
          <a:p>
            <a:r>
              <a:rPr lang="en-US" dirty="0"/>
              <a:t>Pig Data Types for</a:t>
            </a:r>
            <a:br>
              <a:rPr lang="en-US" dirty="0"/>
            </a:br>
            <a:r>
              <a:rPr lang="en-US" dirty="0"/>
              <a:t>Explicit Schemas</a:t>
            </a:r>
            <a:endParaRPr lang="en-IN" dirty="0"/>
          </a:p>
        </p:txBody>
      </p:sp>
      <p:sp>
        <p:nvSpPr>
          <p:cNvPr id="3" name="Content Placeholder 2">
            <a:extLst>
              <a:ext uri="{FF2B5EF4-FFF2-40B4-BE49-F238E27FC236}">
                <a16:creationId xmlns:a16="http://schemas.microsoft.com/office/drawing/2014/main" id="{3D45C31B-3844-4652-836B-7898CBD803EE}"/>
              </a:ext>
            </a:extLst>
          </p:cNvPr>
          <p:cNvSpPr>
            <a:spLocks noGrp="1"/>
          </p:cNvSpPr>
          <p:nvPr>
            <p:ph idx="4294967295"/>
          </p:nvPr>
        </p:nvSpPr>
        <p:spPr>
          <a:xfrm>
            <a:off x="768096" y="2286000"/>
            <a:ext cx="7290055" cy="4023360"/>
          </a:xfrm>
        </p:spPr>
        <p:txBody>
          <a:bodyPr/>
          <a:lstStyle/>
          <a:p>
            <a:r>
              <a:rPr lang="en-US" sz="2000" dirty="0">
                <a:latin typeface="Consolas" panose="020B0609020204030204" pitchFamily="49" charset="0"/>
              </a:rPr>
              <a:t>int</a:t>
            </a:r>
          </a:p>
          <a:p>
            <a:r>
              <a:rPr lang="en-US" sz="2000" dirty="0">
                <a:latin typeface="Consolas" panose="020B0609020204030204" pitchFamily="49" charset="0"/>
              </a:rPr>
              <a:t>long</a:t>
            </a:r>
          </a:p>
          <a:p>
            <a:r>
              <a:rPr lang="en-US" sz="2000" dirty="0">
                <a:latin typeface="Consolas" panose="020B0609020204030204" pitchFamily="49" charset="0"/>
              </a:rPr>
              <a:t>float</a:t>
            </a:r>
          </a:p>
          <a:p>
            <a:r>
              <a:rPr lang="en-US" sz="2000" dirty="0">
                <a:latin typeface="Consolas" panose="020B0609020204030204" pitchFamily="49" charset="0"/>
              </a:rPr>
              <a:t>double</a:t>
            </a:r>
          </a:p>
          <a:p>
            <a:r>
              <a:rPr lang="en-US" sz="2000" dirty="0">
                <a:latin typeface="Consolas" panose="020B0609020204030204" pitchFamily="49" charset="0"/>
              </a:rPr>
              <a:t>chararray</a:t>
            </a:r>
          </a:p>
          <a:p>
            <a:r>
              <a:rPr lang="en-US" sz="2000" dirty="0">
                <a:latin typeface="Consolas" panose="020B0609020204030204" pitchFamily="49" charset="0"/>
              </a:rPr>
              <a:t>bytearray</a:t>
            </a:r>
          </a:p>
          <a:p>
            <a:r>
              <a:rPr lang="en-US" sz="2000" dirty="0">
                <a:latin typeface="Consolas" panose="020B0609020204030204" pitchFamily="49" charset="0"/>
              </a:rPr>
              <a:t>boolean</a:t>
            </a:r>
          </a:p>
          <a:p>
            <a:r>
              <a:rPr lang="en-US" sz="2000" dirty="0">
                <a:latin typeface="Consolas" panose="020B0609020204030204" pitchFamily="49" charset="0"/>
              </a:rPr>
              <a:t>datetime</a:t>
            </a:r>
          </a:p>
          <a:p>
            <a:r>
              <a:rPr lang="en-US" sz="2000" dirty="0">
                <a:latin typeface="Consolas" panose="020B0609020204030204" pitchFamily="49" charset="0"/>
              </a:rPr>
              <a:t>bigdecimal</a:t>
            </a:r>
          </a:p>
          <a:p>
            <a:r>
              <a:rPr lang="en-US" sz="2000" dirty="0">
                <a:latin typeface="Consolas" panose="020B0609020204030204" pitchFamily="49" charset="0"/>
              </a:rPr>
              <a:t>biginteger</a:t>
            </a:r>
          </a:p>
        </p:txBody>
      </p:sp>
      <p:sp>
        <p:nvSpPr>
          <p:cNvPr id="4" name="Footer Placeholder 3">
            <a:extLst>
              <a:ext uri="{FF2B5EF4-FFF2-40B4-BE49-F238E27FC236}">
                <a16:creationId xmlns:a16="http://schemas.microsoft.com/office/drawing/2014/main" id="{397296E1-9CE5-4D53-A59D-5EEF8EF42A2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7FA5B0E-DCB0-45B1-A8AC-CCE979F11DC3}"/>
              </a:ext>
            </a:extLst>
          </p:cNvPr>
          <p:cNvSpPr>
            <a:spLocks noGrp="1"/>
          </p:cNvSpPr>
          <p:nvPr>
            <p:ph type="sldNum" sz="quarter" idx="12"/>
          </p:nvPr>
        </p:nvSpPr>
        <p:spPr/>
        <p:txBody>
          <a:bodyPr/>
          <a:lstStyle/>
          <a:p>
            <a:fld id="{4FAB73BC-B049-4115-A692-8D63A059BFB8}" type="slidenum">
              <a:rPr lang="en-US" smtClean="0"/>
              <a:t>12</a:t>
            </a:fld>
            <a:endParaRPr lang="en-US" dirty="0"/>
          </a:p>
        </p:txBody>
      </p:sp>
    </p:spTree>
    <p:extLst>
      <p:ext uri="{BB962C8B-B14F-4D97-AF65-F5344CB8AC3E}">
        <p14:creationId xmlns:p14="http://schemas.microsoft.com/office/powerpoint/2010/main" val="586315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6695B-2174-4901-86CB-9EA50D904219}"/>
              </a:ext>
            </a:extLst>
          </p:cNvPr>
          <p:cNvSpPr>
            <a:spLocks noGrp="1"/>
          </p:cNvSpPr>
          <p:nvPr>
            <p:ph type="title"/>
          </p:nvPr>
        </p:nvSpPr>
        <p:spPr/>
        <p:txBody>
          <a:bodyPr/>
          <a:lstStyle/>
          <a:p>
            <a:r>
              <a:rPr lang="en-US" dirty="0"/>
              <a:t>Pig Complex Field Types</a:t>
            </a:r>
            <a:endParaRPr lang="en-IN" dirty="0"/>
          </a:p>
        </p:txBody>
      </p:sp>
      <p:sp>
        <p:nvSpPr>
          <p:cNvPr id="3" name="Content Placeholder 2">
            <a:extLst>
              <a:ext uri="{FF2B5EF4-FFF2-40B4-BE49-F238E27FC236}">
                <a16:creationId xmlns:a16="http://schemas.microsoft.com/office/drawing/2014/main" id="{06252756-DB72-406E-BEBA-7F98669E8E84}"/>
              </a:ext>
            </a:extLst>
          </p:cNvPr>
          <p:cNvSpPr>
            <a:spLocks noGrp="1"/>
          </p:cNvSpPr>
          <p:nvPr>
            <p:ph idx="4294967295"/>
          </p:nvPr>
        </p:nvSpPr>
        <p:spPr>
          <a:xfrm>
            <a:off x="768096" y="2286000"/>
            <a:ext cx="7290055" cy="4023360"/>
          </a:xfrm>
        </p:spPr>
        <p:txBody>
          <a:bodyPr/>
          <a:lstStyle/>
          <a:p>
            <a:r>
              <a:rPr lang="en-US" sz="2000" b="1" dirty="0"/>
              <a:t>Tuple: </a:t>
            </a:r>
            <a:r>
              <a:rPr lang="en-US" sz="2000" dirty="0"/>
              <a:t>ordered set of values</a:t>
            </a:r>
          </a:p>
          <a:p>
            <a:r>
              <a:rPr lang="en-US" sz="2400" dirty="0"/>
              <a:t> </a:t>
            </a:r>
            <a:r>
              <a:rPr lang="en-US" sz="2400" dirty="0">
                <a:latin typeface="Consolas" panose="020B0609020204030204" pitchFamily="49" charset="0"/>
              </a:rPr>
              <a:t>(OH,Mark,Twain,31225)</a:t>
            </a:r>
          </a:p>
          <a:p>
            <a:r>
              <a:rPr lang="en-US" sz="2000" b="1" dirty="0"/>
              <a:t>Bag: </a:t>
            </a:r>
            <a:r>
              <a:rPr lang="en-US" sz="2000" dirty="0"/>
              <a:t>unordered collection of tuples</a:t>
            </a:r>
          </a:p>
          <a:p>
            <a:r>
              <a:rPr lang="en-US" sz="2000" dirty="0">
                <a:latin typeface="Consolas" panose="020B0609020204030204" pitchFamily="49" charset="0"/>
              </a:rPr>
              <a:t>{</a:t>
            </a:r>
          </a:p>
          <a:p>
            <a:r>
              <a:rPr lang="en-US" sz="2000" dirty="0">
                <a:latin typeface="Consolas" panose="020B0609020204030204" pitchFamily="49" charset="0"/>
              </a:rPr>
              <a:t>    (OH,Mark,Twain,31225),</a:t>
            </a:r>
          </a:p>
          <a:p>
            <a:r>
              <a:rPr lang="en-US" sz="2000" dirty="0">
                <a:latin typeface="Consolas" panose="020B0609020204030204" pitchFamily="49" charset="0"/>
              </a:rPr>
              <a:t>    (UK,Charles,Dickens,42207),</a:t>
            </a:r>
          </a:p>
          <a:p>
            <a:r>
              <a:rPr lang="en-US" sz="2000" dirty="0">
                <a:latin typeface="Consolas" panose="020B0609020204030204" pitchFamily="49" charset="0"/>
              </a:rPr>
              <a:t>    (ME,Robert,Frost,11496) </a:t>
            </a:r>
          </a:p>
          <a:p>
            <a:r>
              <a:rPr lang="en-US" sz="2000" dirty="0">
                <a:latin typeface="Consolas" panose="020B0609020204030204" pitchFamily="49" charset="0"/>
              </a:rPr>
              <a:t>}</a:t>
            </a:r>
          </a:p>
          <a:p>
            <a:r>
              <a:rPr lang="en-US" sz="2000" b="1" dirty="0"/>
              <a:t>Map: </a:t>
            </a:r>
            <a:r>
              <a:rPr lang="en-US" sz="2000" dirty="0"/>
              <a:t>collection of key/value pairs</a:t>
            </a:r>
          </a:p>
          <a:p>
            <a:r>
              <a:rPr lang="en-US" sz="2000" dirty="0">
                <a:latin typeface="Consolas" panose="020B0609020204030204" pitchFamily="49" charset="0"/>
              </a:rPr>
              <a:t>     [state#OH,name#Mark Twain,zip#31225]</a:t>
            </a:r>
          </a:p>
        </p:txBody>
      </p:sp>
      <p:sp>
        <p:nvSpPr>
          <p:cNvPr id="4" name="Footer Placeholder 3">
            <a:extLst>
              <a:ext uri="{FF2B5EF4-FFF2-40B4-BE49-F238E27FC236}">
                <a16:creationId xmlns:a16="http://schemas.microsoft.com/office/drawing/2014/main" id="{FDBA21E0-66AD-44DB-A911-ADF62190913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1E6791C-164E-4C7B-8DB6-95298649136C}"/>
              </a:ext>
            </a:extLst>
          </p:cNvPr>
          <p:cNvSpPr>
            <a:spLocks noGrp="1"/>
          </p:cNvSpPr>
          <p:nvPr>
            <p:ph type="sldNum" sz="quarter" idx="12"/>
          </p:nvPr>
        </p:nvSpPr>
        <p:spPr/>
        <p:txBody>
          <a:bodyPr/>
          <a:lstStyle/>
          <a:p>
            <a:fld id="{4FAB73BC-B049-4115-A692-8D63A059BFB8}" type="slidenum">
              <a:rPr lang="en-US" smtClean="0"/>
              <a:t>13</a:t>
            </a:fld>
            <a:endParaRPr lang="en-US" dirty="0"/>
          </a:p>
        </p:txBody>
      </p:sp>
    </p:spTree>
    <p:extLst>
      <p:ext uri="{BB962C8B-B14F-4D97-AF65-F5344CB8AC3E}">
        <p14:creationId xmlns:p14="http://schemas.microsoft.com/office/powerpoint/2010/main" val="36855879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A0776-FDC8-4BA3-9236-ACA26A85246A}"/>
              </a:ext>
            </a:extLst>
          </p:cNvPr>
          <p:cNvSpPr>
            <a:spLocks noGrp="1"/>
          </p:cNvSpPr>
          <p:nvPr>
            <p:ph type="title"/>
          </p:nvPr>
        </p:nvSpPr>
        <p:spPr/>
        <p:txBody>
          <a:bodyPr>
            <a:noAutofit/>
          </a:bodyPr>
          <a:lstStyle/>
          <a:p>
            <a:r>
              <a:rPr lang="en-US" dirty="0"/>
              <a:t>Defining a Schema</a:t>
            </a:r>
            <a:endParaRPr lang="en-IN" dirty="0"/>
          </a:p>
        </p:txBody>
      </p:sp>
      <p:sp>
        <p:nvSpPr>
          <p:cNvPr id="3" name="Content Placeholder 2">
            <a:extLst>
              <a:ext uri="{FF2B5EF4-FFF2-40B4-BE49-F238E27FC236}">
                <a16:creationId xmlns:a16="http://schemas.microsoft.com/office/drawing/2014/main" id="{EEF14997-4861-4372-8D33-BBC0169885B6}"/>
              </a:ext>
            </a:extLst>
          </p:cNvPr>
          <p:cNvSpPr>
            <a:spLocks noGrp="1"/>
          </p:cNvSpPr>
          <p:nvPr>
            <p:ph idx="4294967295"/>
          </p:nvPr>
        </p:nvSpPr>
        <p:spPr>
          <a:xfrm>
            <a:off x="768096" y="2286000"/>
            <a:ext cx="7290055" cy="4023360"/>
          </a:xfrm>
        </p:spPr>
        <p:txBody>
          <a:bodyPr>
            <a:noAutofit/>
          </a:bodyPr>
          <a:lstStyle/>
          <a:p>
            <a:pPr marL="90000" lvl="1" indent="0">
              <a:buNone/>
            </a:pPr>
            <a:r>
              <a:rPr lang="en-US" sz="1600" dirty="0">
                <a:solidFill>
                  <a:schemeClr val="tx1"/>
                </a:solidFill>
                <a:latin typeface="Consolas" panose="020B0609020204030204" pitchFamily="49" charset="0"/>
                <a:cs typeface="Courier New"/>
              </a:rPr>
              <a:t>customers = LOAD 'customer_data' AS (</a:t>
            </a:r>
          </a:p>
          <a:p>
            <a:pPr marL="90000" lvl="1" indent="0">
              <a:buNone/>
            </a:pPr>
            <a:r>
              <a:rPr lang="en-US" sz="1600" dirty="0">
                <a:solidFill>
                  <a:schemeClr val="tx1"/>
                </a:solidFill>
                <a:latin typeface="Consolas" panose="020B0609020204030204" pitchFamily="49" charset="0"/>
                <a:cs typeface="Courier New"/>
              </a:rPr>
              <a:t>firstname: chararray, </a:t>
            </a:r>
          </a:p>
          <a:p>
            <a:pPr marL="90000" lvl="1" indent="0">
              <a:buNone/>
            </a:pPr>
            <a:r>
              <a:rPr lang="en-US" sz="1600" dirty="0">
                <a:solidFill>
                  <a:schemeClr val="tx1"/>
                </a:solidFill>
                <a:latin typeface="Consolas" panose="020B0609020204030204" pitchFamily="49" charset="0"/>
                <a:cs typeface="Courier New"/>
              </a:rPr>
              <a:t>lastname:chararray,</a:t>
            </a:r>
          </a:p>
          <a:p>
            <a:pPr marL="90000" lvl="1" indent="0">
              <a:buNone/>
            </a:pPr>
            <a:r>
              <a:rPr lang="en-US" sz="1600" dirty="0">
                <a:solidFill>
                  <a:schemeClr val="tx1"/>
                </a:solidFill>
                <a:latin typeface="Consolas" panose="020B0609020204030204" pitchFamily="49" charset="0"/>
                <a:cs typeface="Courier New"/>
              </a:rPr>
              <a:t>house_number:int, </a:t>
            </a:r>
          </a:p>
          <a:p>
            <a:pPr marL="90000" lvl="1" indent="0">
              <a:buNone/>
            </a:pPr>
            <a:r>
              <a:rPr lang="en-US" sz="1600" dirty="0">
                <a:solidFill>
                  <a:schemeClr val="tx1"/>
                </a:solidFill>
                <a:latin typeface="Consolas" panose="020B0609020204030204" pitchFamily="49" charset="0"/>
                <a:cs typeface="Courier New"/>
              </a:rPr>
              <a:t>street:chararray,</a:t>
            </a:r>
          </a:p>
          <a:p>
            <a:pPr marL="90000" lvl="1" indent="0">
              <a:buNone/>
            </a:pPr>
            <a:r>
              <a:rPr lang="en-US" sz="1600" dirty="0">
                <a:solidFill>
                  <a:schemeClr val="tx1"/>
                </a:solidFill>
                <a:latin typeface="Consolas" panose="020B0609020204030204" pitchFamily="49" charset="0"/>
                <a:cs typeface="Courier New"/>
              </a:rPr>
              <a:t>phone:long, </a:t>
            </a:r>
          </a:p>
          <a:p>
            <a:pPr marL="90000" lvl="1" indent="0">
              <a:buNone/>
            </a:pPr>
            <a:r>
              <a:rPr lang="en-US" sz="1600" dirty="0">
                <a:solidFill>
                  <a:schemeClr val="tx1"/>
                </a:solidFill>
                <a:latin typeface="Consolas" panose="020B0609020204030204" pitchFamily="49" charset="0"/>
                <a:cs typeface="Courier New"/>
              </a:rPr>
              <a:t>payment:double); </a:t>
            </a:r>
          </a:p>
          <a:p>
            <a:pPr marL="90000" lvl="1" indent="0">
              <a:buNone/>
            </a:pPr>
            <a:endParaRPr lang="en-US" sz="1600" dirty="0">
              <a:solidFill>
                <a:schemeClr val="tx1"/>
              </a:solidFill>
              <a:latin typeface="Consolas" panose="020B0609020204030204" pitchFamily="49" charset="0"/>
              <a:cs typeface="Courier New"/>
            </a:endParaRPr>
          </a:p>
          <a:p>
            <a:pPr marL="90000" lvl="1" indent="0">
              <a:buNone/>
            </a:pPr>
            <a:r>
              <a:rPr lang="en-US" sz="1600" dirty="0">
                <a:solidFill>
                  <a:schemeClr val="tx1"/>
                </a:solidFill>
                <a:latin typeface="Consolas" panose="020B0609020204030204" pitchFamily="49" charset="0"/>
                <a:cs typeface="Courier New"/>
              </a:rPr>
              <a:t>salaries = LOAD 'salaries.txt' AS (gender:chararray,</a:t>
            </a:r>
          </a:p>
          <a:p>
            <a:pPr marL="90000" lvl="1" indent="0">
              <a:buNone/>
            </a:pPr>
            <a:r>
              <a:rPr lang="en-US" sz="1600" dirty="0">
                <a:solidFill>
                  <a:schemeClr val="tx1"/>
                </a:solidFill>
                <a:latin typeface="Consolas" panose="020B0609020204030204" pitchFamily="49" charset="0"/>
                <a:cs typeface="Courier New"/>
              </a:rPr>
              <a:t> details:bag{</a:t>
            </a:r>
          </a:p>
          <a:p>
            <a:pPr marL="90000" lvl="1" indent="0">
              <a:buNone/>
            </a:pPr>
            <a:r>
              <a:rPr lang="en-US" sz="1600" dirty="0">
                <a:solidFill>
                  <a:schemeClr val="tx1"/>
                </a:solidFill>
                <a:latin typeface="Consolas" panose="020B0609020204030204" pitchFamily="49" charset="0"/>
                <a:cs typeface="Courier New"/>
              </a:rPr>
              <a:t>    (age:int,salary:double,zip:long)</a:t>
            </a:r>
          </a:p>
          <a:p>
            <a:pPr marL="90000" lvl="1" indent="0">
              <a:buNone/>
            </a:pPr>
            <a:r>
              <a:rPr lang="en-US" sz="1600" dirty="0">
                <a:solidFill>
                  <a:schemeClr val="tx1"/>
                </a:solidFill>
                <a:latin typeface="Consolas" panose="020B0609020204030204" pitchFamily="49" charset="0"/>
                <a:cs typeface="Courier New"/>
              </a:rPr>
              <a:t>});</a:t>
            </a:r>
            <a:endParaRPr lang="en-IN" sz="1600" dirty="0">
              <a:solidFill>
                <a:schemeClr val="tx1"/>
              </a:solidFill>
              <a:latin typeface="Consolas" panose="020B0609020204030204" pitchFamily="49" charset="0"/>
            </a:endParaRPr>
          </a:p>
        </p:txBody>
      </p:sp>
      <p:sp>
        <p:nvSpPr>
          <p:cNvPr id="4" name="Footer Placeholder 3">
            <a:extLst>
              <a:ext uri="{FF2B5EF4-FFF2-40B4-BE49-F238E27FC236}">
                <a16:creationId xmlns:a16="http://schemas.microsoft.com/office/drawing/2014/main" id="{A6EC9CE2-F52E-4A4F-A8D8-5A2773C98FC7}"/>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15303C1-03B1-4DF5-9EC5-FF4814C14763}"/>
              </a:ext>
            </a:extLst>
          </p:cNvPr>
          <p:cNvSpPr>
            <a:spLocks noGrp="1"/>
          </p:cNvSpPr>
          <p:nvPr>
            <p:ph type="sldNum" sz="quarter" idx="12"/>
          </p:nvPr>
        </p:nvSpPr>
        <p:spPr/>
        <p:txBody>
          <a:bodyPr>
            <a:noAutofit/>
          </a:bodyPr>
          <a:lstStyle/>
          <a:p>
            <a:fld id="{4FAB73BC-B049-4115-A692-8D63A059BFB8}" type="slidenum">
              <a:rPr lang="en-US" smtClean="0"/>
              <a:t>14</a:t>
            </a:fld>
            <a:endParaRPr lang="en-US" dirty="0"/>
          </a:p>
        </p:txBody>
      </p:sp>
      <p:sp>
        <p:nvSpPr>
          <p:cNvPr id="6" name="Rectangle 5">
            <a:extLst>
              <a:ext uri="{FF2B5EF4-FFF2-40B4-BE49-F238E27FC236}">
                <a16:creationId xmlns:a16="http://schemas.microsoft.com/office/drawing/2014/main" id="{D1FCEA2E-ED81-4D93-A0CC-545112F69BFC}"/>
              </a:ext>
            </a:extLst>
          </p:cNvPr>
          <p:cNvSpPr/>
          <p:nvPr/>
        </p:nvSpPr>
        <p:spPr>
          <a:xfrm>
            <a:off x="738353" y="4803681"/>
            <a:ext cx="7302776" cy="153069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9" name="Rectangle 8">
            <a:extLst>
              <a:ext uri="{FF2B5EF4-FFF2-40B4-BE49-F238E27FC236}">
                <a16:creationId xmlns:a16="http://schemas.microsoft.com/office/drawing/2014/main" id="{FDE89011-0BE4-4931-A2CD-168D94BAB355}"/>
              </a:ext>
            </a:extLst>
          </p:cNvPr>
          <p:cNvSpPr/>
          <p:nvPr/>
        </p:nvSpPr>
        <p:spPr>
          <a:xfrm>
            <a:off x="738353" y="2276070"/>
            <a:ext cx="7302776" cy="236626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085909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6E19B-CA9D-4401-B634-C2B3F5EA3C76}"/>
              </a:ext>
            </a:extLst>
          </p:cNvPr>
          <p:cNvSpPr>
            <a:spLocks noGrp="1"/>
          </p:cNvSpPr>
          <p:nvPr>
            <p:ph type="title"/>
          </p:nvPr>
        </p:nvSpPr>
        <p:spPr/>
        <p:txBody>
          <a:bodyPr/>
          <a:lstStyle/>
          <a:p>
            <a:r>
              <a:rPr lang="en-US" dirty="0"/>
              <a:t>Basic Pig Latin Commands</a:t>
            </a:r>
            <a:endParaRPr lang="en-IN" dirty="0"/>
          </a:p>
        </p:txBody>
      </p:sp>
      <p:sp>
        <p:nvSpPr>
          <p:cNvPr id="3" name="Content Placeholder 2">
            <a:extLst>
              <a:ext uri="{FF2B5EF4-FFF2-40B4-BE49-F238E27FC236}">
                <a16:creationId xmlns:a16="http://schemas.microsoft.com/office/drawing/2014/main" id="{50DAC80B-929A-4922-8144-C78A87256E8E}"/>
              </a:ext>
            </a:extLst>
          </p:cNvPr>
          <p:cNvSpPr>
            <a:spLocks noGrp="1"/>
          </p:cNvSpPr>
          <p:nvPr>
            <p:ph idx="4294967295"/>
          </p:nvPr>
        </p:nvSpPr>
        <p:spPr>
          <a:xfrm>
            <a:off x="768096" y="2286000"/>
            <a:ext cx="7290055" cy="4023360"/>
          </a:xfrm>
        </p:spPr>
        <p:txBody>
          <a:bodyPr/>
          <a:lstStyle/>
          <a:p>
            <a:r>
              <a:rPr lang="en-US" dirty="0"/>
              <a:t>DUMP—output the relation to the console</a:t>
            </a:r>
          </a:p>
          <a:p>
            <a:r>
              <a:rPr lang="en-US" dirty="0"/>
              <a:t>STORE—write the output of the relation back to HDFS</a:t>
            </a:r>
          </a:p>
          <a:p>
            <a:r>
              <a:rPr lang="en-US" dirty="0"/>
              <a:t>LIMIT—return the first N rows</a:t>
            </a:r>
          </a:p>
          <a:p>
            <a:r>
              <a:rPr lang="en-US" dirty="0"/>
              <a:t>SAMPLE—return a sample of rows</a:t>
            </a:r>
          </a:p>
          <a:p>
            <a:r>
              <a:rPr lang="en-US" dirty="0"/>
              <a:t>DESCRIBE—inspect the schema</a:t>
            </a:r>
          </a:p>
          <a:p>
            <a:r>
              <a:rPr lang="en-US" dirty="0"/>
              <a:t>EXPLAIN—show the query plan</a:t>
            </a:r>
          </a:p>
        </p:txBody>
      </p:sp>
      <p:sp>
        <p:nvSpPr>
          <p:cNvPr id="4" name="Footer Placeholder 3">
            <a:extLst>
              <a:ext uri="{FF2B5EF4-FFF2-40B4-BE49-F238E27FC236}">
                <a16:creationId xmlns:a16="http://schemas.microsoft.com/office/drawing/2014/main" id="{7C18F8C9-4BEE-414B-8CD1-2C3737CED48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45FE21C-D490-47BC-8063-A2FE3DF92547}"/>
              </a:ext>
            </a:extLst>
          </p:cNvPr>
          <p:cNvSpPr>
            <a:spLocks noGrp="1"/>
          </p:cNvSpPr>
          <p:nvPr>
            <p:ph type="sldNum" sz="quarter" idx="12"/>
          </p:nvPr>
        </p:nvSpPr>
        <p:spPr/>
        <p:txBody>
          <a:bodyPr/>
          <a:lstStyle/>
          <a:p>
            <a:fld id="{4FAB73BC-B049-4115-A692-8D63A059BFB8}" type="slidenum">
              <a:rPr lang="en-US" smtClean="0"/>
              <a:t>15</a:t>
            </a:fld>
            <a:endParaRPr lang="en-US" dirty="0"/>
          </a:p>
        </p:txBody>
      </p:sp>
    </p:spTree>
    <p:extLst>
      <p:ext uri="{BB962C8B-B14F-4D97-AF65-F5344CB8AC3E}">
        <p14:creationId xmlns:p14="http://schemas.microsoft.com/office/powerpoint/2010/main" val="30581017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C3632-772A-488A-9C48-EB5C623C1E0A}"/>
              </a:ext>
            </a:extLst>
          </p:cNvPr>
          <p:cNvSpPr>
            <a:spLocks noGrp="1"/>
          </p:cNvSpPr>
          <p:nvPr>
            <p:ph type="title"/>
          </p:nvPr>
        </p:nvSpPr>
        <p:spPr/>
        <p:txBody>
          <a:bodyPr/>
          <a:lstStyle/>
          <a:p>
            <a:r>
              <a:rPr lang="en-US" dirty="0"/>
              <a:t>Demo: Basic Pig Latin Commands</a:t>
            </a:r>
          </a:p>
        </p:txBody>
      </p:sp>
      <p:sp>
        <p:nvSpPr>
          <p:cNvPr id="3" name="Content Placeholder 2">
            <a:extLst>
              <a:ext uri="{FF2B5EF4-FFF2-40B4-BE49-F238E27FC236}">
                <a16:creationId xmlns:a16="http://schemas.microsoft.com/office/drawing/2014/main" id="{AE8C04CB-9571-439A-B3E3-8DFE0A8739E2}"/>
              </a:ext>
            </a:extLst>
          </p:cNvPr>
          <p:cNvSpPr>
            <a:spLocks noGrp="1"/>
          </p:cNvSpPr>
          <p:nvPr>
            <p:ph idx="4294967295"/>
          </p:nvPr>
        </p:nvSpPr>
        <p:spPr>
          <a:xfrm>
            <a:off x="768096" y="2286000"/>
            <a:ext cx="7290055" cy="4023360"/>
          </a:xfrm>
        </p:spPr>
        <p:txBody>
          <a:bodyPr/>
          <a:lstStyle/>
          <a:p>
            <a:r>
              <a:rPr lang="en-US" dirty="0"/>
              <a:t>Data format?</a:t>
            </a:r>
          </a:p>
          <a:p>
            <a:r>
              <a:rPr lang="en-US" dirty="0"/>
              <a:t>Differences implicit and explicit schema</a:t>
            </a:r>
          </a:p>
          <a:p>
            <a:r>
              <a:rPr lang="en-US" dirty="0"/>
              <a:t>Describe</a:t>
            </a:r>
          </a:p>
          <a:p>
            <a:r>
              <a:rPr lang="en-US" dirty="0"/>
              <a:t>Using filters</a:t>
            </a:r>
          </a:p>
          <a:p>
            <a:r>
              <a:rPr lang="en-US" dirty="0"/>
              <a:t>Using sample</a:t>
            </a:r>
          </a:p>
          <a:p>
            <a:r>
              <a:rPr lang="en-US" dirty="0"/>
              <a:t>Explain</a:t>
            </a:r>
          </a:p>
        </p:txBody>
      </p:sp>
      <p:sp>
        <p:nvSpPr>
          <p:cNvPr id="4" name="Footer Placeholder 3">
            <a:extLst>
              <a:ext uri="{FF2B5EF4-FFF2-40B4-BE49-F238E27FC236}">
                <a16:creationId xmlns:a16="http://schemas.microsoft.com/office/drawing/2014/main" id="{D297B1EE-EFE4-474D-A55B-A9A809193FD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AB4CF0F-CE96-4BC5-A132-C9C0EB6C7142}"/>
              </a:ext>
            </a:extLst>
          </p:cNvPr>
          <p:cNvSpPr>
            <a:spLocks noGrp="1"/>
          </p:cNvSpPr>
          <p:nvPr>
            <p:ph type="sldNum" sz="quarter" idx="12"/>
          </p:nvPr>
        </p:nvSpPr>
        <p:spPr/>
        <p:txBody>
          <a:bodyPr/>
          <a:lstStyle/>
          <a:p>
            <a:fld id="{4FAB73BC-B049-4115-A692-8D63A059BFB8}" type="slidenum">
              <a:rPr lang="en-US" smtClean="0"/>
              <a:pPr/>
              <a:t>16</a:t>
            </a:fld>
            <a:endParaRPr lang="en-US" dirty="0"/>
          </a:p>
        </p:txBody>
      </p:sp>
    </p:spTree>
    <p:extLst>
      <p:ext uri="{BB962C8B-B14F-4D97-AF65-F5344CB8AC3E}">
        <p14:creationId xmlns:p14="http://schemas.microsoft.com/office/powerpoint/2010/main" val="1655457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B670CC39-E9A1-4568-802D-5C805E6F033A}"/>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Filter and Foreach</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69AB52E4-720C-4F64-BEE5-62AC6A5DA4D2}"/>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0F8A8803-C476-45E8-B9C8-B22006AFFF4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8698879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A3B4-FF15-4201-BC62-475C75C1EAFF}"/>
              </a:ext>
            </a:extLst>
          </p:cNvPr>
          <p:cNvSpPr>
            <a:spLocks noGrp="1"/>
          </p:cNvSpPr>
          <p:nvPr>
            <p:ph type="title"/>
          </p:nvPr>
        </p:nvSpPr>
        <p:spPr/>
        <p:txBody>
          <a:bodyPr>
            <a:noAutofit/>
          </a:bodyPr>
          <a:lstStyle/>
          <a:p>
            <a:r>
              <a:rPr lang="en-US" dirty="0"/>
              <a:t>The FOREACH… GENERATE Operator</a:t>
            </a:r>
            <a:endParaRPr lang="en-IN" dirty="0"/>
          </a:p>
        </p:txBody>
      </p:sp>
      <p:sp>
        <p:nvSpPr>
          <p:cNvPr id="3" name="Content Placeholder 2">
            <a:extLst>
              <a:ext uri="{FF2B5EF4-FFF2-40B4-BE49-F238E27FC236}">
                <a16:creationId xmlns:a16="http://schemas.microsoft.com/office/drawing/2014/main" id="{2B2A66A7-37ED-4CB5-8FE1-B42CDFC0D47E}"/>
              </a:ext>
            </a:extLst>
          </p:cNvPr>
          <p:cNvSpPr>
            <a:spLocks noGrp="1"/>
          </p:cNvSpPr>
          <p:nvPr>
            <p:ph idx="4294967295"/>
          </p:nvPr>
        </p:nvSpPr>
        <p:spPr>
          <a:xfrm>
            <a:off x="960619" y="5247769"/>
            <a:ext cx="6588874" cy="932229"/>
          </a:xfrm>
        </p:spPr>
        <p:txBody>
          <a:bodyPr>
            <a:noAutofit/>
          </a:bodyPr>
          <a:lstStyle/>
          <a:p>
            <a:pPr defTabSz="681072">
              <a:defRPr/>
            </a:pPr>
            <a:r>
              <a:rPr lang="en-US" sz="1800" kern="0" dirty="0">
                <a:solidFill>
                  <a:schemeClr val="tx1"/>
                </a:solidFill>
                <a:latin typeface="Consolas" panose="020B0609020204030204" pitchFamily="49" charset="0"/>
                <a:cs typeface="Arial"/>
              </a:rPr>
              <a:t>grunt&gt; DESCRIBE A;</a:t>
            </a:r>
          </a:p>
          <a:p>
            <a:pPr defTabSz="681072">
              <a:defRPr/>
            </a:pPr>
            <a:r>
              <a:rPr lang="en-US" sz="1800" kern="0" dirty="0">
                <a:solidFill>
                  <a:schemeClr val="tx1"/>
                </a:solidFill>
                <a:latin typeface="Consolas" panose="020B0609020204030204" pitchFamily="49" charset="0"/>
                <a:cs typeface="Arial"/>
              </a:rPr>
              <a:t>A: {age: int, salary: double}</a:t>
            </a:r>
          </a:p>
        </p:txBody>
      </p:sp>
      <p:sp>
        <p:nvSpPr>
          <p:cNvPr id="4" name="Footer Placeholder 3">
            <a:extLst>
              <a:ext uri="{FF2B5EF4-FFF2-40B4-BE49-F238E27FC236}">
                <a16:creationId xmlns:a16="http://schemas.microsoft.com/office/drawing/2014/main" id="{48947915-C37C-4980-82D1-0164F496FBBD}"/>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0DBB2C3-AD17-4252-A945-2D114F474116}"/>
              </a:ext>
            </a:extLst>
          </p:cNvPr>
          <p:cNvSpPr>
            <a:spLocks noGrp="1"/>
          </p:cNvSpPr>
          <p:nvPr>
            <p:ph type="sldNum" sz="quarter" idx="12"/>
          </p:nvPr>
        </p:nvSpPr>
        <p:spPr/>
        <p:txBody>
          <a:bodyPr>
            <a:noAutofit/>
          </a:bodyPr>
          <a:lstStyle/>
          <a:p>
            <a:fld id="{4FAB73BC-B049-4115-A692-8D63A059BFB8}" type="slidenum">
              <a:rPr lang="en-US" smtClean="0"/>
              <a:t>18</a:t>
            </a:fld>
            <a:endParaRPr lang="en-US" dirty="0"/>
          </a:p>
        </p:txBody>
      </p:sp>
      <p:graphicFrame>
        <p:nvGraphicFramePr>
          <p:cNvPr id="6" name="Table 5">
            <a:extLst>
              <a:ext uri="{FF2B5EF4-FFF2-40B4-BE49-F238E27FC236}">
                <a16:creationId xmlns:a16="http://schemas.microsoft.com/office/drawing/2014/main" id="{A3F7FEDA-7715-49C6-8D1B-EC57A9AD9211}"/>
              </a:ext>
            </a:extLst>
          </p:cNvPr>
          <p:cNvGraphicFramePr>
            <a:graphicFrameLocks noGrp="1"/>
          </p:cNvGraphicFramePr>
          <p:nvPr>
            <p:extLst>
              <p:ext uri="{D42A27DB-BD31-4B8C-83A1-F6EECF244321}">
                <p14:modId xmlns:p14="http://schemas.microsoft.com/office/powerpoint/2010/main" val="1546549370"/>
              </p:ext>
            </p:extLst>
          </p:nvPr>
        </p:nvGraphicFramePr>
        <p:xfrm>
          <a:off x="1166561" y="2470412"/>
          <a:ext cx="6219388" cy="2148282"/>
        </p:xfrm>
        <a:graphic>
          <a:graphicData uri="http://schemas.openxmlformats.org/drawingml/2006/table">
            <a:tbl>
              <a:tblPr firstRow="1" bandRow="1"/>
              <a:tblGrid>
                <a:gridCol w="659246">
                  <a:extLst>
                    <a:ext uri="{9D8B030D-6E8A-4147-A177-3AD203B41FA5}">
                      <a16:colId xmlns:a16="http://schemas.microsoft.com/office/drawing/2014/main" val="20000"/>
                    </a:ext>
                  </a:extLst>
                </a:gridCol>
                <a:gridCol w="948938">
                  <a:extLst>
                    <a:ext uri="{9D8B030D-6E8A-4147-A177-3AD203B41FA5}">
                      <a16:colId xmlns:a16="http://schemas.microsoft.com/office/drawing/2014/main" val="20001"/>
                    </a:ext>
                  </a:extLst>
                </a:gridCol>
                <a:gridCol w="882512">
                  <a:extLst>
                    <a:ext uri="{9D8B030D-6E8A-4147-A177-3AD203B41FA5}">
                      <a16:colId xmlns:a16="http://schemas.microsoft.com/office/drawing/2014/main" val="20002"/>
                    </a:ext>
                  </a:extLst>
                </a:gridCol>
                <a:gridCol w="873022">
                  <a:extLst>
                    <a:ext uri="{9D8B030D-6E8A-4147-A177-3AD203B41FA5}">
                      <a16:colId xmlns:a16="http://schemas.microsoft.com/office/drawing/2014/main" val="20003"/>
                    </a:ext>
                  </a:extLst>
                </a:gridCol>
                <a:gridCol w="802991">
                  <a:extLst>
                    <a:ext uri="{9D8B030D-6E8A-4147-A177-3AD203B41FA5}">
                      <a16:colId xmlns:a16="http://schemas.microsoft.com/office/drawing/2014/main" val="20004"/>
                    </a:ext>
                  </a:extLst>
                </a:gridCol>
                <a:gridCol w="903179">
                  <a:extLst>
                    <a:ext uri="{9D8B030D-6E8A-4147-A177-3AD203B41FA5}">
                      <a16:colId xmlns:a16="http://schemas.microsoft.com/office/drawing/2014/main" val="20005"/>
                    </a:ext>
                  </a:extLst>
                </a:gridCol>
                <a:gridCol w="1149500">
                  <a:extLst>
                    <a:ext uri="{9D8B030D-6E8A-4147-A177-3AD203B41FA5}">
                      <a16:colId xmlns:a16="http://schemas.microsoft.com/office/drawing/2014/main" val="20006"/>
                    </a:ext>
                  </a:extLst>
                </a:gridCol>
              </a:tblGrid>
              <a:tr h="341772">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400" b="1" dirty="0">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400" b="1" dirty="0">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A</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400" b="1" dirty="0">
                        <a:solidFill>
                          <a:srgbClr val="FFFFFF"/>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57701</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0108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55000.00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55000.00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98921C2C-1603-4BBB-A5F3-E0672F83BCC1}"/>
              </a:ext>
            </a:extLst>
          </p:cNvPr>
          <p:cNvSpPr txBox="1"/>
          <p:nvPr/>
        </p:nvSpPr>
        <p:spPr>
          <a:xfrm>
            <a:off x="1285011" y="4700920"/>
            <a:ext cx="5982488" cy="276536"/>
          </a:xfrm>
          <a:prstGeom prst="rect">
            <a:avLst/>
          </a:prstGeom>
          <a:noFill/>
        </p:spPr>
        <p:txBody>
          <a:bodyPr wrap="square" lIns="68122" tIns="34061" rIns="68122" bIns="34061" rtlCol="0">
            <a:noAutofit/>
          </a:bodyPr>
          <a:lstStyle/>
          <a:p>
            <a:pPr algn="ct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A = </a:t>
            </a:r>
            <a:r>
              <a:rPr lang="en-US" sz="1300" b="1"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FOREACH</a:t>
            </a: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 salaries </a:t>
            </a:r>
            <a:r>
              <a:rPr lang="en-US" sz="1300" b="1"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GENERATE</a:t>
            </a: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 age, salary;</a:t>
            </a:r>
          </a:p>
        </p:txBody>
      </p:sp>
      <p:sp>
        <p:nvSpPr>
          <p:cNvPr id="11" name="Rectangle 10">
            <a:extLst>
              <a:ext uri="{FF2B5EF4-FFF2-40B4-BE49-F238E27FC236}">
                <a16:creationId xmlns:a16="http://schemas.microsoft.com/office/drawing/2014/main" id="{F88A41AB-45A1-456D-BDF4-5630B3C325F1}"/>
              </a:ext>
            </a:extLst>
          </p:cNvPr>
          <p:cNvSpPr/>
          <p:nvPr/>
        </p:nvSpPr>
        <p:spPr>
          <a:xfrm>
            <a:off x="4535585" y="2400837"/>
            <a:ext cx="792000" cy="231554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pic>
        <p:nvPicPr>
          <p:cNvPr id="9" name="Picture 8" descr="icon_job_tracker.png">
            <a:extLst>
              <a:ext uri="{FF2B5EF4-FFF2-40B4-BE49-F238E27FC236}">
                <a16:creationId xmlns:a16="http://schemas.microsoft.com/office/drawing/2014/main" id="{4594A35F-5645-4ECC-9330-B4EDE27707EB}"/>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76640" y="3576388"/>
            <a:ext cx="511920" cy="511920"/>
          </a:xfrm>
          <a:prstGeom prst="rect">
            <a:avLst/>
          </a:prstGeom>
        </p:spPr>
      </p:pic>
      <p:cxnSp>
        <p:nvCxnSpPr>
          <p:cNvPr id="10" name="Straight Arrow Connector 9">
            <a:extLst>
              <a:ext uri="{FF2B5EF4-FFF2-40B4-BE49-F238E27FC236}">
                <a16:creationId xmlns:a16="http://schemas.microsoft.com/office/drawing/2014/main" id="{E38BC7DC-7A95-4DAD-AFA4-8FBD08A5E1BA}"/>
              </a:ext>
            </a:extLst>
          </p:cNvPr>
          <p:cNvCxnSpPr/>
          <p:nvPr/>
        </p:nvCxnSpPr>
        <p:spPr>
          <a:xfrm>
            <a:off x="4689474" y="3402641"/>
            <a:ext cx="462114" cy="0"/>
          </a:xfrm>
          <a:prstGeom prst="straightConnector1">
            <a:avLst/>
          </a:prstGeom>
          <a:noFill/>
          <a:ln w="38100" cap="flat" cmpd="sng" algn="ctr">
            <a:solidFill>
              <a:srgbClr val="595959"/>
            </a:solidFill>
            <a:prstDash val="solid"/>
            <a:headEnd type="none"/>
            <a:tailEnd type="triangle" w="lg" len="lg"/>
          </a:ln>
          <a:effectLst/>
        </p:spPr>
      </p:cxnSp>
      <p:sp>
        <p:nvSpPr>
          <p:cNvPr id="12" name="Rectangle 11">
            <a:extLst>
              <a:ext uri="{FF2B5EF4-FFF2-40B4-BE49-F238E27FC236}">
                <a16:creationId xmlns:a16="http://schemas.microsoft.com/office/drawing/2014/main" id="{F7AE4CCE-C637-4E79-9951-AD1289582EC3}"/>
              </a:ext>
            </a:extLst>
          </p:cNvPr>
          <p:cNvSpPr/>
          <p:nvPr/>
        </p:nvSpPr>
        <p:spPr>
          <a:xfrm>
            <a:off x="960619" y="2304018"/>
            <a:ext cx="6588874" cy="2770005"/>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3" name="Rectangle 12">
            <a:extLst>
              <a:ext uri="{FF2B5EF4-FFF2-40B4-BE49-F238E27FC236}">
                <a16:creationId xmlns:a16="http://schemas.microsoft.com/office/drawing/2014/main" id="{F7AE4CCE-C637-4E79-9951-AD1289582EC3}"/>
              </a:ext>
            </a:extLst>
          </p:cNvPr>
          <p:cNvSpPr/>
          <p:nvPr/>
        </p:nvSpPr>
        <p:spPr>
          <a:xfrm>
            <a:off x="960619" y="5247769"/>
            <a:ext cx="6588874" cy="932230"/>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833006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B8286-1724-4DE0-8D49-6F5189C802F9}"/>
              </a:ext>
            </a:extLst>
          </p:cNvPr>
          <p:cNvSpPr>
            <a:spLocks noGrp="1"/>
          </p:cNvSpPr>
          <p:nvPr>
            <p:ph type="title"/>
          </p:nvPr>
        </p:nvSpPr>
        <p:spPr/>
        <p:txBody>
          <a:bodyPr>
            <a:noAutofit/>
          </a:bodyPr>
          <a:lstStyle/>
          <a:p>
            <a:r>
              <a:rPr lang="en-US" dirty="0"/>
              <a:t>The FILTER Operator</a:t>
            </a:r>
            <a:endParaRPr lang="en-IN" dirty="0"/>
          </a:p>
        </p:txBody>
      </p:sp>
      <p:sp>
        <p:nvSpPr>
          <p:cNvPr id="3" name="Content Placeholder 2">
            <a:extLst>
              <a:ext uri="{FF2B5EF4-FFF2-40B4-BE49-F238E27FC236}">
                <a16:creationId xmlns:a16="http://schemas.microsoft.com/office/drawing/2014/main" id="{C1A707AD-6476-43CB-981F-2A3D842F1F45}"/>
              </a:ext>
            </a:extLst>
          </p:cNvPr>
          <p:cNvSpPr>
            <a:spLocks noGrp="1"/>
          </p:cNvSpPr>
          <p:nvPr>
            <p:ph idx="4294967295"/>
          </p:nvPr>
        </p:nvSpPr>
        <p:spPr>
          <a:xfrm>
            <a:off x="768096" y="5235388"/>
            <a:ext cx="7290055" cy="1073972"/>
          </a:xfrm>
        </p:spPr>
        <p:txBody>
          <a:bodyPr>
            <a:noAutofit/>
          </a:bodyPr>
          <a:lstStyle/>
          <a:p>
            <a:r>
              <a:rPr lang="en-US" dirty="0"/>
              <a:t>The relational and logical operators you know from SQL apply here! </a:t>
            </a:r>
          </a:p>
          <a:p>
            <a:r>
              <a:rPr lang="en-US" sz="1800" dirty="0">
                <a:latin typeface="Consolas" panose="020B0609020204030204" pitchFamily="49" charset="0"/>
              </a:rPr>
              <a:t>FILTER salaries BY salary &gt; 25000 AND salary &lt;= 50000;</a:t>
            </a:r>
          </a:p>
        </p:txBody>
      </p:sp>
      <p:sp>
        <p:nvSpPr>
          <p:cNvPr id="4" name="Footer Placeholder 3">
            <a:extLst>
              <a:ext uri="{FF2B5EF4-FFF2-40B4-BE49-F238E27FC236}">
                <a16:creationId xmlns:a16="http://schemas.microsoft.com/office/drawing/2014/main" id="{B96F5AA3-4BAB-4066-977E-6E2D24418B97}"/>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51DA519-5412-45FA-87B8-64E23E435807}"/>
              </a:ext>
            </a:extLst>
          </p:cNvPr>
          <p:cNvSpPr>
            <a:spLocks noGrp="1"/>
          </p:cNvSpPr>
          <p:nvPr>
            <p:ph type="sldNum" sz="quarter" idx="12"/>
          </p:nvPr>
        </p:nvSpPr>
        <p:spPr/>
        <p:txBody>
          <a:bodyPr>
            <a:noAutofit/>
          </a:bodyPr>
          <a:lstStyle/>
          <a:p>
            <a:fld id="{4FAB73BC-B049-4115-A692-8D63A059BFB8}" type="slidenum">
              <a:rPr lang="en-US" smtClean="0"/>
              <a:t>19</a:t>
            </a:fld>
            <a:endParaRPr lang="en-US" dirty="0"/>
          </a:p>
        </p:txBody>
      </p:sp>
      <p:sp>
        <p:nvSpPr>
          <p:cNvPr id="7" name="TextBox 6">
            <a:extLst>
              <a:ext uri="{FF2B5EF4-FFF2-40B4-BE49-F238E27FC236}">
                <a16:creationId xmlns:a16="http://schemas.microsoft.com/office/drawing/2014/main" id="{F5A5C22E-023C-48E1-A4A0-5ED22B379E4E}"/>
              </a:ext>
            </a:extLst>
          </p:cNvPr>
          <p:cNvSpPr txBox="1"/>
          <p:nvPr/>
        </p:nvSpPr>
        <p:spPr>
          <a:xfrm>
            <a:off x="1166561" y="4720798"/>
            <a:ext cx="6382930" cy="268842"/>
          </a:xfrm>
          <a:prstGeom prst="rect">
            <a:avLst/>
          </a:prstGeom>
          <a:noFill/>
        </p:spPr>
        <p:txBody>
          <a:bodyPr wrap="square" lIns="68122" tIns="34061" rIns="68122" bIns="34061" rtlCol="0">
            <a:noAutofit/>
          </a:bodyPr>
          <a:lstStyle/>
          <a:p>
            <a:pPr algn="ct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G = </a:t>
            </a:r>
            <a:r>
              <a:rPr lang="en-US" sz="1300" b="1"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FILTER </a:t>
            </a: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salaries </a:t>
            </a:r>
            <a:r>
              <a:rPr lang="en-US" sz="1300" b="1"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BY </a:t>
            </a:r>
            <a:r>
              <a:rPr lang="en-US" sz="1300" dirty="0">
                <a:solidFill>
                  <a:schemeClr val="tx1">
                    <a:lumMod val="65000"/>
                    <a:lumOff val="35000"/>
                  </a:schemeClr>
                </a:solidFill>
                <a:latin typeface="Courier New" panose="02070309020205020404" pitchFamily="49" charset="0"/>
                <a:ea typeface="Sherman Sans Book" pitchFamily="50" charset="0"/>
                <a:cs typeface="Courier New" panose="02070309020205020404" pitchFamily="49" charset="0"/>
              </a:rPr>
              <a:t>salary &gt;= 50000.0;</a:t>
            </a:r>
          </a:p>
        </p:txBody>
      </p:sp>
      <p:sp>
        <p:nvSpPr>
          <p:cNvPr id="8" name="Rectangle 7">
            <a:extLst>
              <a:ext uri="{FF2B5EF4-FFF2-40B4-BE49-F238E27FC236}">
                <a16:creationId xmlns:a16="http://schemas.microsoft.com/office/drawing/2014/main" id="{421BE43C-163F-4317-B86B-088850A7538F}"/>
              </a:ext>
            </a:extLst>
          </p:cNvPr>
          <p:cNvSpPr/>
          <p:nvPr/>
        </p:nvSpPr>
        <p:spPr>
          <a:xfrm>
            <a:off x="960619" y="2304018"/>
            <a:ext cx="6786242" cy="2770025"/>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graphicFrame>
        <p:nvGraphicFramePr>
          <p:cNvPr id="9" name="Table 8">
            <a:extLst>
              <a:ext uri="{FF2B5EF4-FFF2-40B4-BE49-F238E27FC236}">
                <a16:creationId xmlns:a16="http://schemas.microsoft.com/office/drawing/2014/main" id="{D82BBF60-413D-4C41-A4F5-05C635DE6A00}"/>
              </a:ext>
            </a:extLst>
          </p:cNvPr>
          <p:cNvGraphicFramePr>
            <a:graphicFrameLocks noGrp="1"/>
          </p:cNvGraphicFramePr>
          <p:nvPr>
            <p:extLst>
              <p:ext uri="{D42A27DB-BD31-4B8C-83A1-F6EECF244321}">
                <p14:modId xmlns:p14="http://schemas.microsoft.com/office/powerpoint/2010/main" val="200947308"/>
              </p:ext>
            </p:extLst>
          </p:nvPr>
        </p:nvGraphicFramePr>
        <p:xfrm>
          <a:off x="1166561" y="2461130"/>
          <a:ext cx="6382930" cy="2186940"/>
        </p:xfrm>
        <a:graphic>
          <a:graphicData uri="http://schemas.openxmlformats.org/drawingml/2006/table">
            <a:tbl>
              <a:tblPr firstRow="1" bandRow="1"/>
              <a:tblGrid>
                <a:gridCol w="694957">
                  <a:extLst>
                    <a:ext uri="{9D8B030D-6E8A-4147-A177-3AD203B41FA5}">
                      <a16:colId xmlns:a16="http://schemas.microsoft.com/office/drawing/2014/main" val="20000"/>
                    </a:ext>
                  </a:extLst>
                </a:gridCol>
                <a:gridCol w="539304">
                  <a:extLst>
                    <a:ext uri="{9D8B030D-6E8A-4147-A177-3AD203B41FA5}">
                      <a16:colId xmlns:a16="http://schemas.microsoft.com/office/drawing/2014/main" val="20001"/>
                    </a:ext>
                  </a:extLst>
                </a:gridCol>
                <a:gridCol w="825809">
                  <a:extLst>
                    <a:ext uri="{9D8B030D-6E8A-4147-A177-3AD203B41FA5}">
                      <a16:colId xmlns:a16="http://schemas.microsoft.com/office/drawing/2014/main" val="20002"/>
                    </a:ext>
                  </a:extLst>
                </a:gridCol>
                <a:gridCol w="598291">
                  <a:extLst>
                    <a:ext uri="{9D8B030D-6E8A-4147-A177-3AD203B41FA5}">
                      <a16:colId xmlns:a16="http://schemas.microsoft.com/office/drawing/2014/main" val="20003"/>
                    </a:ext>
                  </a:extLst>
                </a:gridCol>
                <a:gridCol w="977488">
                  <a:extLst>
                    <a:ext uri="{9D8B030D-6E8A-4147-A177-3AD203B41FA5}">
                      <a16:colId xmlns:a16="http://schemas.microsoft.com/office/drawing/2014/main" val="20004"/>
                    </a:ext>
                  </a:extLst>
                </a:gridCol>
                <a:gridCol w="623570">
                  <a:extLst>
                    <a:ext uri="{9D8B030D-6E8A-4147-A177-3AD203B41FA5}">
                      <a16:colId xmlns:a16="http://schemas.microsoft.com/office/drawing/2014/main" val="20005"/>
                    </a:ext>
                  </a:extLst>
                </a:gridCol>
                <a:gridCol w="497170">
                  <a:extLst>
                    <a:ext uri="{9D8B030D-6E8A-4147-A177-3AD203B41FA5}">
                      <a16:colId xmlns:a16="http://schemas.microsoft.com/office/drawing/2014/main" val="20006"/>
                    </a:ext>
                  </a:extLst>
                </a:gridCol>
                <a:gridCol w="851089">
                  <a:extLst>
                    <a:ext uri="{9D8B030D-6E8A-4147-A177-3AD203B41FA5}">
                      <a16:colId xmlns:a16="http://schemas.microsoft.com/office/drawing/2014/main" val="20007"/>
                    </a:ext>
                  </a:extLst>
                </a:gridCol>
                <a:gridCol w="775252">
                  <a:extLst>
                    <a:ext uri="{9D8B030D-6E8A-4147-A177-3AD203B41FA5}">
                      <a16:colId xmlns:a16="http://schemas.microsoft.com/office/drawing/2014/main" val="20008"/>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300" b="1" dirty="0">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300" b="1" dirty="0">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G</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300" b="1" dirty="0">
                        <a:solidFill>
                          <a:srgbClr val="FFFFFF"/>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h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rowSpan="3" h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rowSpan="3" h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14000.00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extLst>
                  <a:ext uri="{0D108BD9-81ED-4DB2-BD59-A6C34878D82A}">
                    <a16:rowId xmlns:a16="http://schemas.microsoft.com/office/drawing/2014/main" val="10006"/>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35000.00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3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4"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tc hMerge="1" vMerge="1">
                  <a:txBody>
                    <a:bodyPr/>
                    <a:lstStyle/>
                    <a:p>
                      <a:endParaRPr lang="en-US" sz="1400" dirty="0">
                        <a:solidFill>
                          <a:srgbClr val="FFFFFF"/>
                        </a:solidFill>
                        <a:latin typeface="Calibri"/>
                        <a:cs typeface="Calibri"/>
                      </a:endParaRPr>
                    </a:p>
                  </a:txBody>
                  <a:tcP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6DAA44"/>
                    </a:solidFill>
                  </a:tcPr>
                </a:tc>
                <a:extLst>
                  <a:ext uri="{0D108BD9-81ED-4DB2-BD59-A6C34878D82A}">
                    <a16:rowId xmlns:a16="http://schemas.microsoft.com/office/drawing/2014/main" val="10007"/>
                  </a:ext>
                </a:extLst>
              </a:tr>
            </a:tbl>
          </a:graphicData>
        </a:graphic>
      </p:graphicFrame>
      <p:sp>
        <p:nvSpPr>
          <p:cNvPr id="10" name="Rectangle 9">
            <a:extLst>
              <a:ext uri="{FF2B5EF4-FFF2-40B4-BE49-F238E27FC236}">
                <a16:creationId xmlns:a16="http://schemas.microsoft.com/office/drawing/2014/main" id="{36D7266E-3347-46E7-AC97-549D7AB97F5B}"/>
              </a:ext>
            </a:extLst>
          </p:cNvPr>
          <p:cNvSpPr/>
          <p:nvPr/>
        </p:nvSpPr>
        <p:spPr>
          <a:xfrm>
            <a:off x="3825722" y="2432031"/>
            <a:ext cx="964509" cy="221180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pic>
        <p:nvPicPr>
          <p:cNvPr id="11" name="Picture 10" descr="icon_job_tracker.png">
            <a:extLst>
              <a:ext uri="{FF2B5EF4-FFF2-40B4-BE49-F238E27FC236}">
                <a16:creationId xmlns:a16="http://schemas.microsoft.com/office/drawing/2014/main" id="{1D98DB98-D543-4C27-BA0F-EABBCDE88412}"/>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6777" y="3632999"/>
            <a:ext cx="511920" cy="511920"/>
          </a:xfrm>
          <a:prstGeom prst="rect">
            <a:avLst/>
          </a:prstGeom>
        </p:spPr>
      </p:pic>
      <p:cxnSp>
        <p:nvCxnSpPr>
          <p:cNvPr id="12" name="Straight Arrow Connector 11">
            <a:extLst>
              <a:ext uri="{FF2B5EF4-FFF2-40B4-BE49-F238E27FC236}">
                <a16:creationId xmlns:a16="http://schemas.microsoft.com/office/drawing/2014/main" id="{00F6C27C-9C64-4FC5-B2DE-1CF3ADD1E833}"/>
              </a:ext>
            </a:extLst>
          </p:cNvPr>
          <p:cNvCxnSpPr/>
          <p:nvPr/>
        </p:nvCxnSpPr>
        <p:spPr>
          <a:xfrm>
            <a:off x="3979611" y="3411124"/>
            <a:ext cx="462114" cy="0"/>
          </a:xfrm>
          <a:prstGeom prst="straightConnector1">
            <a:avLst/>
          </a:prstGeom>
          <a:noFill/>
          <a:ln w="38100" cap="flat" cmpd="sng" algn="ctr">
            <a:solidFill>
              <a:srgbClr val="595959"/>
            </a:solidFill>
            <a:prstDash val="solid"/>
            <a:headEnd type="none"/>
            <a:tailEnd type="triangle" w="lg" len="lg"/>
          </a:ln>
          <a:effectLst/>
        </p:spPr>
      </p:cxnSp>
      <p:sp>
        <p:nvSpPr>
          <p:cNvPr id="13" name="Rectangle 12">
            <a:extLst>
              <a:ext uri="{FF2B5EF4-FFF2-40B4-BE49-F238E27FC236}">
                <a16:creationId xmlns:a16="http://schemas.microsoft.com/office/drawing/2014/main" id="{A4448D28-5057-4229-9FAE-53F48F164537}"/>
              </a:ext>
            </a:extLst>
          </p:cNvPr>
          <p:cNvSpPr/>
          <p:nvPr/>
        </p:nvSpPr>
        <p:spPr>
          <a:xfrm>
            <a:off x="4790230" y="3850105"/>
            <a:ext cx="2865103" cy="793731"/>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Tree>
    <p:extLst>
      <p:ext uri="{BB962C8B-B14F-4D97-AF65-F5344CB8AC3E}">
        <p14:creationId xmlns:p14="http://schemas.microsoft.com/office/powerpoint/2010/main" val="10618486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8BB77-7AE4-4223-988B-4006F7A0E89E}"/>
              </a:ext>
            </a:extLst>
          </p:cNvPr>
          <p:cNvSpPr>
            <a:spLocks noGrp="1"/>
          </p:cNvSpPr>
          <p:nvPr>
            <p:ph type="title"/>
          </p:nvPr>
        </p:nvSpPr>
        <p:spPr/>
        <p:txBody>
          <a:bodyPr/>
          <a:lstStyle/>
          <a:p>
            <a:r>
              <a:rPr lang="en-US" dirty="0"/>
              <a:t>What Is Pig?</a:t>
            </a:r>
            <a:endParaRPr lang="en-IN" dirty="0"/>
          </a:p>
        </p:txBody>
      </p:sp>
      <p:sp>
        <p:nvSpPr>
          <p:cNvPr id="3" name="Content Placeholder 2">
            <a:extLst>
              <a:ext uri="{FF2B5EF4-FFF2-40B4-BE49-F238E27FC236}">
                <a16:creationId xmlns:a16="http://schemas.microsoft.com/office/drawing/2014/main" id="{DBF0DDDD-4D80-43D6-A97D-2D6B89AA1A0B}"/>
              </a:ext>
            </a:extLst>
          </p:cNvPr>
          <p:cNvSpPr>
            <a:spLocks noGrp="1"/>
          </p:cNvSpPr>
          <p:nvPr>
            <p:ph idx="4294967295"/>
          </p:nvPr>
        </p:nvSpPr>
        <p:spPr>
          <a:xfrm>
            <a:off x="768096" y="2286000"/>
            <a:ext cx="4678547" cy="4023360"/>
          </a:xfrm>
        </p:spPr>
        <p:txBody>
          <a:bodyPr/>
          <a:lstStyle/>
          <a:p>
            <a:r>
              <a:rPr lang="en-US" dirty="0"/>
              <a:t>Scripting language for Hadoop</a:t>
            </a:r>
          </a:p>
          <a:p>
            <a:r>
              <a:rPr lang="en-US" dirty="0"/>
              <a:t>Developed at Yahoo!</a:t>
            </a:r>
          </a:p>
          <a:p>
            <a:r>
              <a:rPr lang="en-US" dirty="0"/>
              <a:t>Uses a custom language called “Pig Latin,” which generates MapReduce programs—no Java required!</a:t>
            </a:r>
          </a:p>
          <a:p>
            <a:r>
              <a:rPr lang="en-US" dirty="0"/>
              <a:t>Can run stand-alone or on Hadoop</a:t>
            </a:r>
          </a:p>
        </p:txBody>
      </p:sp>
      <p:sp>
        <p:nvSpPr>
          <p:cNvPr id="4" name="Footer Placeholder 3">
            <a:extLst>
              <a:ext uri="{FF2B5EF4-FFF2-40B4-BE49-F238E27FC236}">
                <a16:creationId xmlns:a16="http://schemas.microsoft.com/office/drawing/2014/main" id="{51705BF8-BD9A-4E50-B5BB-F1894772D12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B5098AB-5149-47DB-A9A1-ED254F1ABEBF}"/>
              </a:ext>
            </a:extLst>
          </p:cNvPr>
          <p:cNvSpPr>
            <a:spLocks noGrp="1"/>
          </p:cNvSpPr>
          <p:nvPr>
            <p:ph type="sldNum" sz="quarter" idx="12"/>
          </p:nvPr>
        </p:nvSpPr>
        <p:spPr/>
        <p:txBody>
          <a:bodyPr/>
          <a:lstStyle/>
          <a:p>
            <a:fld id="{4FAB73BC-B049-4115-A692-8D63A059BFB8}" type="slidenum">
              <a:rPr lang="en-US" smtClean="0"/>
              <a:t>2</a:t>
            </a:fld>
            <a:endParaRPr lang="en-US" dirty="0"/>
          </a:p>
        </p:txBody>
      </p:sp>
      <p:pic>
        <p:nvPicPr>
          <p:cNvPr id="6" name="Picture 4" descr="Image result for apache pig">
            <a:extLst>
              <a:ext uri="{FF2B5EF4-FFF2-40B4-BE49-F238E27FC236}">
                <a16:creationId xmlns:a16="http://schemas.microsoft.com/office/drawing/2014/main" id="{9DB72282-64AE-4861-A920-689318449F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7027" y="2383002"/>
            <a:ext cx="1671123" cy="251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8179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E247D-D902-4F68-A280-3AEA3FDC25F6}"/>
              </a:ext>
            </a:extLst>
          </p:cNvPr>
          <p:cNvSpPr>
            <a:spLocks noGrp="1"/>
          </p:cNvSpPr>
          <p:nvPr>
            <p:ph type="title"/>
          </p:nvPr>
        </p:nvSpPr>
        <p:spPr/>
        <p:txBody>
          <a:bodyPr>
            <a:noAutofit/>
          </a:bodyPr>
          <a:lstStyle/>
          <a:p>
            <a:r>
              <a:rPr lang="en-US" dirty="0"/>
              <a:t>Specifying Ranges in FOREACH</a:t>
            </a:r>
            <a:endParaRPr lang="en-IN" dirty="0"/>
          </a:p>
        </p:txBody>
      </p:sp>
      <p:sp>
        <p:nvSpPr>
          <p:cNvPr id="3" name="Content Placeholder 2">
            <a:extLst>
              <a:ext uri="{FF2B5EF4-FFF2-40B4-BE49-F238E27FC236}">
                <a16:creationId xmlns:a16="http://schemas.microsoft.com/office/drawing/2014/main" id="{B3A4580F-0815-4EE4-B8A3-5F7BF48BEDED}"/>
              </a:ext>
            </a:extLst>
          </p:cNvPr>
          <p:cNvSpPr>
            <a:spLocks noGrp="1"/>
          </p:cNvSpPr>
          <p:nvPr>
            <p:ph idx="4294967295"/>
          </p:nvPr>
        </p:nvSpPr>
        <p:spPr>
          <a:xfrm>
            <a:off x="768096" y="2286000"/>
            <a:ext cx="5954437" cy="3217333"/>
          </a:xfrm>
        </p:spPr>
        <p:txBody>
          <a:bodyPr>
            <a:noAutofit/>
          </a:bodyPr>
          <a:lstStyle/>
          <a:p>
            <a:pPr marL="90000" indent="0">
              <a:buNone/>
            </a:pPr>
            <a:r>
              <a:rPr lang="en-US" sz="1800" dirty="0">
                <a:solidFill>
                  <a:schemeClr val="tx1"/>
                </a:solidFill>
                <a:latin typeface="Consolas" panose="020B0609020204030204" pitchFamily="49" charset="0"/>
                <a:cs typeface="Courier New" panose="02070309020205020404" pitchFamily="49" charset="0"/>
              </a:rPr>
              <a:t>salaries = LOAD 'salaries.txt' USING PigStorage(',') AS (gender:chararray, age:int,salary:double,zip:int);</a:t>
            </a:r>
          </a:p>
          <a:p>
            <a:pPr marL="90000" indent="0">
              <a:buNone/>
            </a:pPr>
            <a:r>
              <a:rPr lang="en-US" sz="1800" dirty="0">
                <a:solidFill>
                  <a:schemeClr val="tx1"/>
                </a:solidFill>
                <a:latin typeface="Consolas" panose="020B0609020204030204" pitchFamily="49" charset="0"/>
                <a:cs typeface="Courier New" panose="02070309020205020404" pitchFamily="49" charset="0"/>
              </a:rPr>
              <a:t>C = FOREACH salaries GENERATE age..zip;</a:t>
            </a:r>
          </a:p>
          <a:p>
            <a:pPr marL="90000" indent="0">
              <a:buNone/>
            </a:pPr>
            <a:r>
              <a:rPr lang="en-US" sz="1800" dirty="0">
                <a:solidFill>
                  <a:schemeClr val="tx1"/>
                </a:solidFill>
                <a:latin typeface="Consolas" panose="020B0609020204030204" pitchFamily="49" charset="0"/>
                <a:cs typeface="Courier New" panose="02070309020205020404" pitchFamily="49" charset="0"/>
              </a:rPr>
              <a:t>D = FOREACH salaries GENERATE age..;</a:t>
            </a:r>
          </a:p>
          <a:p>
            <a:pPr marL="90000" indent="0">
              <a:buNone/>
            </a:pPr>
            <a:r>
              <a:rPr lang="en-US" sz="1800" dirty="0">
                <a:solidFill>
                  <a:schemeClr val="tx1"/>
                </a:solidFill>
                <a:latin typeface="Consolas" panose="020B0609020204030204" pitchFamily="49" charset="0"/>
                <a:cs typeface="Courier New" panose="02070309020205020404" pitchFamily="49" charset="0"/>
              </a:rPr>
              <a:t>E = FOREACH salaries GENERATE ..salary;</a:t>
            </a:r>
          </a:p>
          <a:p>
            <a:pPr marL="90000" indent="0">
              <a:buNone/>
            </a:pPr>
            <a:endParaRPr lang="en-US" sz="1800" dirty="0">
              <a:solidFill>
                <a:schemeClr val="tx1"/>
              </a:solidFill>
              <a:latin typeface="Courier New" panose="02070309020205020404" pitchFamily="49" charset="0"/>
              <a:cs typeface="Courier New" panose="02070309020205020404" pitchFamily="49" charset="0"/>
            </a:endParaRPr>
          </a:p>
          <a:p>
            <a:pPr marL="90000" indent="0" defTabSz="681072">
              <a:buNone/>
              <a:defRPr/>
            </a:pPr>
            <a:r>
              <a:rPr lang="en-US" sz="1800" kern="0" dirty="0">
                <a:solidFill>
                  <a:schemeClr val="tx1"/>
                </a:solidFill>
                <a:latin typeface="Consolas" panose="020B0609020204030204" pitchFamily="49" charset="0"/>
                <a:cs typeface="Courier New" panose="02070309020205020404" pitchFamily="49" charset="0"/>
              </a:rPr>
              <a:t>customer = LOAD 'data/customers';</a:t>
            </a:r>
          </a:p>
          <a:p>
            <a:pPr marL="90000" indent="0" defTabSz="681072">
              <a:buNone/>
              <a:defRPr/>
            </a:pPr>
            <a:r>
              <a:rPr lang="en-US" sz="1800" kern="0" dirty="0">
                <a:solidFill>
                  <a:schemeClr val="tx1"/>
                </a:solidFill>
                <a:latin typeface="Consolas" panose="020B0609020204030204" pitchFamily="49" charset="0"/>
                <a:cs typeface="Courier New" panose="02070309020205020404" pitchFamily="49" charset="0"/>
              </a:rPr>
              <a:t>F = FOREACH customer GENERATE $12..$23;</a:t>
            </a:r>
            <a:endParaRPr lang="en-US" sz="1800" dirty="0">
              <a:solidFill>
                <a:schemeClr val="tx1"/>
              </a:solidFill>
              <a:latin typeface="Consolas" panose="020B06090202040302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F0C8E138-D137-4941-9081-FC9D51B730D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6D62CC3-4D05-459C-B502-1A639F698DDC}"/>
              </a:ext>
            </a:extLst>
          </p:cNvPr>
          <p:cNvSpPr>
            <a:spLocks noGrp="1"/>
          </p:cNvSpPr>
          <p:nvPr>
            <p:ph type="sldNum" sz="quarter" idx="12"/>
          </p:nvPr>
        </p:nvSpPr>
        <p:spPr/>
        <p:txBody>
          <a:bodyPr>
            <a:noAutofit/>
          </a:bodyPr>
          <a:lstStyle/>
          <a:p>
            <a:fld id="{4FAB73BC-B049-4115-A692-8D63A059BFB8}" type="slidenum">
              <a:rPr lang="en-US" smtClean="0"/>
              <a:t>20</a:t>
            </a:fld>
            <a:endParaRPr lang="en-US" dirty="0"/>
          </a:p>
        </p:txBody>
      </p:sp>
      <p:sp>
        <p:nvSpPr>
          <p:cNvPr id="6" name="Content Placeholder 2">
            <a:extLst>
              <a:ext uri="{FF2B5EF4-FFF2-40B4-BE49-F238E27FC236}">
                <a16:creationId xmlns:a16="http://schemas.microsoft.com/office/drawing/2014/main" id="{5A5ACB70-C367-4E7A-A230-FF759E5E2A73}"/>
              </a:ext>
            </a:extLst>
          </p:cNvPr>
          <p:cNvSpPr txBox="1">
            <a:spLocks/>
          </p:cNvSpPr>
          <p:nvPr/>
        </p:nvSpPr>
        <p:spPr>
          <a:xfrm>
            <a:off x="768096" y="5825067"/>
            <a:ext cx="7290055" cy="484292"/>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dirty="0"/>
              <a:t>No need to list each column explicitly!</a:t>
            </a:r>
          </a:p>
        </p:txBody>
      </p:sp>
      <p:sp>
        <p:nvSpPr>
          <p:cNvPr id="7" name="Rectangle 6">
            <a:extLst>
              <a:ext uri="{FF2B5EF4-FFF2-40B4-BE49-F238E27FC236}">
                <a16:creationId xmlns:a16="http://schemas.microsoft.com/office/drawing/2014/main" id="{68E9D664-61BF-4BA9-BE8C-C3751A381E27}"/>
              </a:ext>
            </a:extLst>
          </p:cNvPr>
          <p:cNvSpPr/>
          <p:nvPr/>
        </p:nvSpPr>
        <p:spPr>
          <a:xfrm>
            <a:off x="768096" y="2285999"/>
            <a:ext cx="7290000" cy="211666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8" name="Rectangle 7">
            <a:extLst>
              <a:ext uri="{FF2B5EF4-FFF2-40B4-BE49-F238E27FC236}">
                <a16:creationId xmlns:a16="http://schemas.microsoft.com/office/drawing/2014/main" id="{F3127BC5-B58F-4999-816C-24F12DBBEB56}"/>
              </a:ext>
            </a:extLst>
          </p:cNvPr>
          <p:cNvSpPr/>
          <p:nvPr/>
        </p:nvSpPr>
        <p:spPr>
          <a:xfrm>
            <a:off x="756805" y="4603833"/>
            <a:ext cx="7290000" cy="93336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6422987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11EC7-A123-41E2-AE9C-869D5E7601E1}"/>
              </a:ext>
            </a:extLst>
          </p:cNvPr>
          <p:cNvSpPr>
            <a:spLocks noGrp="1"/>
          </p:cNvSpPr>
          <p:nvPr>
            <p:ph type="title"/>
          </p:nvPr>
        </p:nvSpPr>
        <p:spPr/>
        <p:txBody>
          <a:bodyPr>
            <a:noAutofit/>
          </a:bodyPr>
          <a:lstStyle/>
          <a:p>
            <a:r>
              <a:rPr lang="en-US" dirty="0"/>
              <a:t>Field Names in FOREACH</a:t>
            </a:r>
            <a:endParaRPr lang="en-IN" dirty="0"/>
          </a:p>
        </p:txBody>
      </p:sp>
      <p:sp>
        <p:nvSpPr>
          <p:cNvPr id="3" name="Content Placeholder 2">
            <a:extLst>
              <a:ext uri="{FF2B5EF4-FFF2-40B4-BE49-F238E27FC236}">
                <a16:creationId xmlns:a16="http://schemas.microsoft.com/office/drawing/2014/main" id="{8EA02820-AEB9-45FC-A792-E20A63DAE1DA}"/>
              </a:ext>
            </a:extLst>
          </p:cNvPr>
          <p:cNvSpPr>
            <a:spLocks noGrp="1"/>
          </p:cNvSpPr>
          <p:nvPr>
            <p:ph idx="4294967295"/>
          </p:nvPr>
        </p:nvSpPr>
        <p:spPr>
          <a:xfrm>
            <a:off x="768096" y="2084832"/>
            <a:ext cx="7290055" cy="1553663"/>
          </a:xfrm>
        </p:spPr>
        <p:txBody>
          <a:bodyPr>
            <a:noAutofit/>
          </a:bodyPr>
          <a:lstStyle/>
          <a:p>
            <a:pPr marL="90000" indent="0">
              <a:buNone/>
            </a:pPr>
            <a:r>
              <a:rPr lang="en-US" sz="1600" dirty="0">
                <a:solidFill>
                  <a:schemeClr val="tx1"/>
                </a:solidFill>
                <a:latin typeface="Consolas" panose="020B0609020204030204" pitchFamily="49" charset="0"/>
                <a:cs typeface="Courier New" panose="02070309020205020404" pitchFamily="49" charset="0"/>
              </a:rPr>
              <a:t>salaries = LOAD 'salaries.txt’ </a:t>
            </a:r>
            <a:br>
              <a:rPr lang="en-US" sz="1600" dirty="0">
                <a:solidFill>
                  <a:schemeClr val="tx1"/>
                </a:solidFill>
                <a:latin typeface="Consolas" panose="020B0609020204030204" pitchFamily="49" charset="0"/>
                <a:cs typeface="Courier New" panose="02070309020205020404" pitchFamily="49" charset="0"/>
              </a:rPr>
            </a:br>
            <a:r>
              <a:rPr lang="en-US" sz="1600" dirty="0">
                <a:solidFill>
                  <a:schemeClr val="tx1"/>
                </a:solidFill>
                <a:latin typeface="Consolas" panose="020B0609020204030204" pitchFamily="49" charset="0"/>
                <a:cs typeface="Courier New" panose="02070309020205020404" pitchFamily="49" charset="0"/>
              </a:rPr>
              <a:t>USING PigStorage(',') AS (gender:chararray, age:int,salary:double,zip:int);</a:t>
            </a:r>
          </a:p>
          <a:p>
            <a:pPr marL="90000" indent="0">
              <a:buNone/>
            </a:pPr>
            <a:r>
              <a:rPr lang="en-US" sz="1600" dirty="0">
                <a:solidFill>
                  <a:schemeClr val="tx1"/>
                </a:solidFill>
                <a:latin typeface="Consolas" panose="020B0609020204030204" pitchFamily="49" charset="0"/>
                <a:cs typeface="Courier New" panose="02070309020205020404" pitchFamily="49" charset="0"/>
              </a:rPr>
              <a:t>C = FOREACH salaries GENERATE zip, salary;</a:t>
            </a:r>
          </a:p>
          <a:p>
            <a:pPr marL="90000" indent="0">
              <a:buNone/>
            </a:pPr>
            <a:r>
              <a:rPr lang="en-US" sz="1600" dirty="0">
                <a:solidFill>
                  <a:schemeClr val="tx1"/>
                </a:solidFill>
                <a:latin typeface="Consolas" panose="020B0609020204030204" pitchFamily="49" charset="0"/>
                <a:cs typeface="Courier New" panose="02070309020205020404" pitchFamily="49" charset="0"/>
              </a:rPr>
              <a:t>C: {zip: int,salary: double}</a:t>
            </a:r>
          </a:p>
        </p:txBody>
      </p:sp>
      <p:sp>
        <p:nvSpPr>
          <p:cNvPr id="4" name="Footer Placeholder 3">
            <a:extLst>
              <a:ext uri="{FF2B5EF4-FFF2-40B4-BE49-F238E27FC236}">
                <a16:creationId xmlns:a16="http://schemas.microsoft.com/office/drawing/2014/main" id="{3E2EEC76-013B-43D4-AAF5-F83459FC2AA8}"/>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8F61A09-7F0A-4E25-8588-5078DC4432D5}"/>
              </a:ext>
            </a:extLst>
          </p:cNvPr>
          <p:cNvSpPr>
            <a:spLocks noGrp="1"/>
          </p:cNvSpPr>
          <p:nvPr>
            <p:ph type="sldNum" sz="quarter" idx="12"/>
          </p:nvPr>
        </p:nvSpPr>
        <p:spPr/>
        <p:txBody>
          <a:bodyPr>
            <a:noAutofit/>
          </a:bodyPr>
          <a:lstStyle/>
          <a:p>
            <a:fld id="{4FAB73BC-B049-4115-A692-8D63A059BFB8}" type="slidenum">
              <a:rPr lang="en-US" smtClean="0"/>
              <a:t>21</a:t>
            </a:fld>
            <a:endParaRPr lang="en-US" dirty="0"/>
          </a:p>
        </p:txBody>
      </p:sp>
      <p:sp>
        <p:nvSpPr>
          <p:cNvPr id="6" name="Content Placeholder 2">
            <a:extLst>
              <a:ext uri="{FF2B5EF4-FFF2-40B4-BE49-F238E27FC236}">
                <a16:creationId xmlns:a16="http://schemas.microsoft.com/office/drawing/2014/main" id="{30093C19-431B-45D7-9073-D8AFD643DA78}"/>
              </a:ext>
            </a:extLst>
          </p:cNvPr>
          <p:cNvSpPr txBox="1">
            <a:spLocks/>
          </p:cNvSpPr>
          <p:nvPr/>
        </p:nvSpPr>
        <p:spPr>
          <a:xfrm>
            <a:off x="766800" y="3819483"/>
            <a:ext cx="7290055" cy="1062598"/>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a:buNone/>
            </a:pPr>
            <a:r>
              <a:rPr lang="en-US" sz="1600" dirty="0">
                <a:solidFill>
                  <a:schemeClr val="tx1"/>
                </a:solidFill>
                <a:latin typeface="Consolas" panose="020B0609020204030204" pitchFamily="49" charset="0"/>
                <a:cs typeface="Courier New" panose="02070309020205020404" pitchFamily="49" charset="0"/>
              </a:rPr>
              <a:t>D = FOREACH salaries GENERATE zip, </a:t>
            </a:r>
          </a:p>
          <a:p>
            <a:pPr marL="90000" indent="0">
              <a:buNone/>
            </a:pPr>
            <a:r>
              <a:rPr lang="en-US" sz="1600" dirty="0">
                <a:solidFill>
                  <a:schemeClr val="tx1"/>
                </a:solidFill>
                <a:latin typeface="Consolas" panose="020B0609020204030204" pitchFamily="49" charset="0"/>
                <a:cs typeface="Courier New" panose="02070309020205020404" pitchFamily="49" charset="0"/>
              </a:rPr>
              <a:t>    salary * 0.10;</a:t>
            </a:r>
          </a:p>
          <a:p>
            <a:pPr marL="90000" indent="0">
              <a:buNone/>
            </a:pPr>
            <a:r>
              <a:rPr lang="en-US" sz="1600" dirty="0">
                <a:solidFill>
                  <a:schemeClr val="tx1"/>
                </a:solidFill>
                <a:latin typeface="Consolas" panose="020B0609020204030204" pitchFamily="49" charset="0"/>
                <a:cs typeface="Courier New" panose="02070309020205020404" pitchFamily="49" charset="0"/>
              </a:rPr>
              <a:t>D: {zip: int,double}</a:t>
            </a:r>
          </a:p>
        </p:txBody>
      </p:sp>
      <p:sp>
        <p:nvSpPr>
          <p:cNvPr id="7" name="Content Placeholder 2">
            <a:extLst>
              <a:ext uri="{FF2B5EF4-FFF2-40B4-BE49-F238E27FC236}">
                <a16:creationId xmlns:a16="http://schemas.microsoft.com/office/drawing/2014/main" id="{61D9EB97-669F-4D05-AB2C-DD90CA6701E3}"/>
              </a:ext>
            </a:extLst>
          </p:cNvPr>
          <p:cNvSpPr txBox="1">
            <a:spLocks/>
          </p:cNvSpPr>
          <p:nvPr/>
        </p:nvSpPr>
        <p:spPr>
          <a:xfrm>
            <a:off x="755650" y="6075174"/>
            <a:ext cx="7290055" cy="337338"/>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US" sz="1600" dirty="0"/>
              <a:t>Column names can be added to derived columns.</a:t>
            </a:r>
          </a:p>
        </p:txBody>
      </p:sp>
      <p:sp>
        <p:nvSpPr>
          <p:cNvPr id="8" name="Content Placeholder 2">
            <a:extLst>
              <a:ext uri="{FF2B5EF4-FFF2-40B4-BE49-F238E27FC236}">
                <a16:creationId xmlns:a16="http://schemas.microsoft.com/office/drawing/2014/main" id="{0FCCCF97-0349-4859-BCAA-42EDC6E5E1E6}"/>
              </a:ext>
            </a:extLst>
          </p:cNvPr>
          <p:cNvSpPr txBox="1">
            <a:spLocks/>
          </p:cNvSpPr>
          <p:nvPr/>
        </p:nvSpPr>
        <p:spPr>
          <a:xfrm>
            <a:off x="766800" y="5070518"/>
            <a:ext cx="7290055" cy="1056220"/>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a:buNone/>
            </a:pPr>
            <a:r>
              <a:rPr lang="en-US" sz="1600" dirty="0">
                <a:solidFill>
                  <a:schemeClr val="tx1"/>
                </a:solidFill>
                <a:latin typeface="Consolas" panose="020B0609020204030204" pitchFamily="49" charset="0"/>
                <a:cs typeface="Courier New" panose="02070309020205020404" pitchFamily="49" charset="0"/>
              </a:rPr>
              <a:t>E = FOREACH salaries GENERATE zip, </a:t>
            </a:r>
          </a:p>
          <a:p>
            <a:pPr marL="90000" indent="0">
              <a:buNone/>
            </a:pPr>
            <a:r>
              <a:rPr lang="en-US" sz="1600" dirty="0">
                <a:solidFill>
                  <a:schemeClr val="tx1"/>
                </a:solidFill>
                <a:latin typeface="Consolas" panose="020B0609020204030204" pitchFamily="49" charset="0"/>
                <a:cs typeface="Courier New" panose="02070309020205020404" pitchFamily="49" charset="0"/>
              </a:rPr>
              <a:t>    salary * 0.10 </a:t>
            </a:r>
            <a:r>
              <a:rPr lang="en-US" sz="1600" b="1" dirty="0">
                <a:solidFill>
                  <a:schemeClr val="tx1"/>
                </a:solidFill>
                <a:latin typeface="Consolas" panose="020B0609020204030204" pitchFamily="49" charset="0"/>
                <a:cs typeface="Courier New" panose="02070309020205020404" pitchFamily="49" charset="0"/>
              </a:rPr>
              <a:t>AS bonus</a:t>
            </a:r>
            <a:r>
              <a:rPr lang="en-US" sz="1600" dirty="0">
                <a:solidFill>
                  <a:schemeClr val="tx1"/>
                </a:solidFill>
                <a:latin typeface="Consolas" panose="020B0609020204030204" pitchFamily="49" charset="0"/>
                <a:cs typeface="Courier New" panose="02070309020205020404" pitchFamily="49" charset="0"/>
              </a:rPr>
              <a:t>;</a:t>
            </a:r>
          </a:p>
          <a:p>
            <a:pPr marL="90000" indent="0">
              <a:buNone/>
            </a:pPr>
            <a:r>
              <a:rPr lang="en-US" sz="1600" dirty="0">
                <a:solidFill>
                  <a:schemeClr val="tx1"/>
                </a:solidFill>
                <a:latin typeface="Consolas" panose="020B0609020204030204" pitchFamily="49" charset="0"/>
                <a:cs typeface="Courier New" panose="02070309020205020404" pitchFamily="49" charset="0"/>
              </a:rPr>
              <a:t>E: {zip: int,</a:t>
            </a:r>
            <a:r>
              <a:rPr lang="en-US" sz="1600" b="1" dirty="0">
                <a:solidFill>
                  <a:schemeClr val="tx1"/>
                </a:solidFill>
                <a:latin typeface="Consolas" panose="020B0609020204030204" pitchFamily="49" charset="0"/>
                <a:cs typeface="Courier New" panose="02070309020205020404" pitchFamily="49" charset="0"/>
              </a:rPr>
              <a:t>bonus</a:t>
            </a:r>
            <a:r>
              <a:rPr lang="en-US" sz="1600" dirty="0">
                <a:solidFill>
                  <a:schemeClr val="tx1"/>
                </a:solidFill>
                <a:latin typeface="Consolas" panose="020B0609020204030204" pitchFamily="49" charset="0"/>
                <a:cs typeface="Courier New" panose="02070309020205020404" pitchFamily="49" charset="0"/>
              </a:rPr>
              <a:t>: double}</a:t>
            </a:r>
          </a:p>
        </p:txBody>
      </p:sp>
      <p:sp>
        <p:nvSpPr>
          <p:cNvPr id="9" name="Rectangle 8">
            <a:extLst>
              <a:ext uri="{FF2B5EF4-FFF2-40B4-BE49-F238E27FC236}">
                <a16:creationId xmlns:a16="http://schemas.microsoft.com/office/drawing/2014/main" id="{6FF46C44-9D82-4CBF-A69C-9F25B1A0174F}"/>
              </a:ext>
            </a:extLst>
          </p:cNvPr>
          <p:cNvSpPr/>
          <p:nvPr/>
        </p:nvSpPr>
        <p:spPr>
          <a:xfrm>
            <a:off x="768096" y="2052757"/>
            <a:ext cx="7290000" cy="158573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0" name="Rectangle 9">
            <a:extLst>
              <a:ext uri="{FF2B5EF4-FFF2-40B4-BE49-F238E27FC236}">
                <a16:creationId xmlns:a16="http://schemas.microsoft.com/office/drawing/2014/main" id="{50E8A269-65CA-4BBD-BCC0-DE1608B7CE0F}"/>
              </a:ext>
            </a:extLst>
          </p:cNvPr>
          <p:cNvSpPr/>
          <p:nvPr/>
        </p:nvSpPr>
        <p:spPr>
          <a:xfrm>
            <a:off x="768096" y="3787408"/>
            <a:ext cx="7290000" cy="106259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1" name="Rectangle 10">
            <a:extLst>
              <a:ext uri="{FF2B5EF4-FFF2-40B4-BE49-F238E27FC236}">
                <a16:creationId xmlns:a16="http://schemas.microsoft.com/office/drawing/2014/main" id="{056C22AA-5037-45B4-8460-FA4298168E48}"/>
              </a:ext>
            </a:extLst>
          </p:cNvPr>
          <p:cNvSpPr/>
          <p:nvPr/>
        </p:nvSpPr>
        <p:spPr>
          <a:xfrm>
            <a:off x="768096" y="5032670"/>
            <a:ext cx="7290000" cy="98431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1039819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8C14A-5289-45CF-9468-42BD122D0C1D}"/>
              </a:ext>
            </a:extLst>
          </p:cNvPr>
          <p:cNvSpPr>
            <a:spLocks noGrp="1"/>
          </p:cNvSpPr>
          <p:nvPr>
            <p:ph type="title"/>
          </p:nvPr>
        </p:nvSpPr>
        <p:spPr/>
        <p:txBody>
          <a:bodyPr/>
          <a:lstStyle/>
          <a:p>
            <a:r>
              <a:rPr lang="en-US" dirty="0"/>
              <a:t>Demo: FOREACH and FILTER</a:t>
            </a:r>
          </a:p>
        </p:txBody>
      </p:sp>
      <p:sp>
        <p:nvSpPr>
          <p:cNvPr id="5" name="Content Placeholder 4">
            <a:extLst>
              <a:ext uri="{FF2B5EF4-FFF2-40B4-BE49-F238E27FC236}">
                <a16:creationId xmlns:a16="http://schemas.microsoft.com/office/drawing/2014/main" id="{402FE399-AFE3-4350-987C-49BF2C74330E}"/>
              </a:ext>
            </a:extLst>
          </p:cNvPr>
          <p:cNvSpPr>
            <a:spLocks noGrp="1"/>
          </p:cNvSpPr>
          <p:nvPr>
            <p:ph idx="4294967295"/>
          </p:nvPr>
        </p:nvSpPr>
        <p:spPr>
          <a:xfrm>
            <a:off x="768096" y="2286000"/>
            <a:ext cx="7290055" cy="4023360"/>
          </a:xfrm>
        </p:spPr>
        <p:txBody>
          <a:bodyPr/>
          <a:lstStyle/>
          <a:p>
            <a:r>
              <a:rPr lang="en-US" dirty="0"/>
              <a:t>Project grades to include only course, credits, and letter.</a:t>
            </a:r>
          </a:p>
          <a:p>
            <a:r>
              <a:rPr lang="en-US" dirty="0"/>
              <a:t>Filter to B+ grades</a:t>
            </a:r>
          </a:p>
          <a:p>
            <a:r>
              <a:rPr lang="en-US" dirty="0"/>
              <a:t>Dump results</a:t>
            </a:r>
          </a:p>
        </p:txBody>
      </p:sp>
      <p:sp>
        <p:nvSpPr>
          <p:cNvPr id="3" name="Footer Placeholder 2">
            <a:extLst>
              <a:ext uri="{FF2B5EF4-FFF2-40B4-BE49-F238E27FC236}">
                <a16:creationId xmlns:a16="http://schemas.microsoft.com/office/drawing/2014/main" id="{7D46E6FD-D2F3-48CC-8661-87ED90C9B1A3}"/>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E4096049-862B-4B79-BDA0-3AFF53E76B05}"/>
              </a:ext>
            </a:extLst>
          </p:cNvPr>
          <p:cNvSpPr>
            <a:spLocks noGrp="1"/>
          </p:cNvSpPr>
          <p:nvPr>
            <p:ph type="sldNum" sz="quarter" idx="12"/>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1039228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4580D97B-B3E0-4A02-B6D0-523A2E158B0F}"/>
              </a:ext>
            </a:extLst>
          </p:cNvPr>
          <p:cNvSpPr>
            <a:spLocks noGrp="1"/>
          </p:cNvSpPr>
          <p:nvPr>
            <p:ph type="title"/>
          </p:nvPr>
        </p:nvSpPr>
        <p:spPr>
          <a:xfrm>
            <a:off x="965199" y="977048"/>
            <a:ext cx="7213600" cy="2960980"/>
          </a:xfrm>
        </p:spPr>
        <p:txBody>
          <a:bodyPr vert="horz" lIns="91440" tIns="45720" rIns="91440" bIns="45720" rtlCol="0" anchor="b">
            <a:normAutofit/>
          </a:bodyPr>
          <a:lstStyle/>
          <a:p>
            <a:pPr>
              <a:lnSpc>
                <a:spcPct val="80000"/>
              </a:lnSpc>
            </a:pPr>
            <a:r>
              <a:rPr lang="en-US" sz="5200" cap="all" spc="200">
                <a:solidFill>
                  <a:srgbClr val="FFFFFF"/>
                </a:solidFill>
                <a:latin typeface="+mj-lt"/>
                <a:ea typeface="+mj-ea"/>
                <a:cs typeface="+mj-cs"/>
              </a:rPr>
              <a:t>Grouping And Aggregates</a:t>
            </a:r>
          </a:p>
        </p:txBody>
      </p:sp>
      <p:cxnSp>
        <p:nvCxnSpPr>
          <p:cNvPr id="19" name="Straight Connector 18">
            <a:extLst>
              <a:ext uri="{FF2B5EF4-FFF2-40B4-BE49-F238E27FC236}">
                <a16:creationId xmlns:a16="http://schemas.microsoft.com/office/drawing/2014/main" id="{47F95953-8E19-4C01-997F-0E959B52B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6414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FA6D68FF-5786-4CC3-9561-7BE285EE3543}"/>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3C0A5DB-4185-4912-8BA1-D957B44FA085}"/>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62777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E84E-4490-44A0-90FA-0F8DD4A98A46}"/>
              </a:ext>
            </a:extLst>
          </p:cNvPr>
          <p:cNvSpPr>
            <a:spLocks noGrp="1"/>
          </p:cNvSpPr>
          <p:nvPr>
            <p:ph type="title"/>
          </p:nvPr>
        </p:nvSpPr>
        <p:spPr/>
        <p:txBody>
          <a:bodyPr>
            <a:noAutofit/>
          </a:bodyPr>
          <a:lstStyle/>
          <a:p>
            <a:r>
              <a:rPr lang="en-US" dirty="0"/>
              <a:t>The GROUP Operator</a:t>
            </a:r>
            <a:endParaRPr lang="en-IN" dirty="0"/>
          </a:p>
        </p:txBody>
      </p:sp>
      <p:sp>
        <p:nvSpPr>
          <p:cNvPr id="3" name="Content Placeholder 2">
            <a:extLst>
              <a:ext uri="{FF2B5EF4-FFF2-40B4-BE49-F238E27FC236}">
                <a16:creationId xmlns:a16="http://schemas.microsoft.com/office/drawing/2014/main" id="{B303360E-0CAE-44C0-B680-0EAC1B0DDC84}"/>
              </a:ext>
            </a:extLst>
          </p:cNvPr>
          <p:cNvSpPr>
            <a:spLocks noGrp="1"/>
          </p:cNvSpPr>
          <p:nvPr>
            <p:ph idx="4294967295"/>
          </p:nvPr>
        </p:nvSpPr>
        <p:spPr>
          <a:xfrm>
            <a:off x="768096" y="5101564"/>
            <a:ext cx="7290055" cy="1207795"/>
          </a:xfrm>
        </p:spPr>
        <p:txBody>
          <a:bodyPr>
            <a:noAutofit/>
          </a:bodyPr>
          <a:lstStyle/>
          <a:p>
            <a:pPr marL="90000" indent="0" defTabSz="681072">
              <a:buNone/>
              <a:defRPr/>
            </a:pPr>
            <a:r>
              <a:rPr lang="en-US" sz="1600" kern="0" dirty="0">
                <a:solidFill>
                  <a:schemeClr val="tx1"/>
                </a:solidFill>
                <a:latin typeface="Consolas" panose="020B0609020204030204" pitchFamily="49" charset="0"/>
                <a:cs typeface="Arial"/>
              </a:rPr>
              <a:t>grunt&gt; DESCRIBE salariesbyage;</a:t>
            </a:r>
          </a:p>
          <a:p>
            <a:pPr marL="90000" indent="0" defTabSz="681072">
              <a:buNone/>
              <a:defRPr/>
            </a:pPr>
            <a:r>
              <a:rPr lang="en-US" sz="1600" kern="0" dirty="0">
                <a:solidFill>
                  <a:schemeClr val="tx1"/>
                </a:solidFill>
                <a:latin typeface="Consolas" panose="020B0609020204030204" pitchFamily="49" charset="0"/>
                <a:cs typeface="Arial"/>
              </a:rPr>
              <a:t>salariesbyage: {</a:t>
            </a:r>
            <a:r>
              <a:rPr lang="en-US" sz="1600" b="1" kern="0" dirty="0">
                <a:solidFill>
                  <a:schemeClr val="tx1"/>
                </a:solidFill>
                <a:latin typeface="Consolas" panose="020B0609020204030204" pitchFamily="49" charset="0"/>
                <a:cs typeface="Arial"/>
              </a:rPr>
              <a:t>group</a:t>
            </a:r>
            <a:r>
              <a:rPr lang="en-US" sz="1600" kern="0" dirty="0">
                <a:solidFill>
                  <a:schemeClr val="tx1"/>
                </a:solidFill>
                <a:latin typeface="Consolas" panose="020B0609020204030204" pitchFamily="49" charset="0"/>
                <a:cs typeface="Arial"/>
              </a:rPr>
              <a:t>:int, </a:t>
            </a:r>
            <a:r>
              <a:rPr lang="en-US" sz="1600" b="1" kern="0" dirty="0">
                <a:solidFill>
                  <a:schemeClr val="tx1"/>
                </a:solidFill>
                <a:latin typeface="Consolas" panose="020B0609020204030204" pitchFamily="49" charset="0"/>
                <a:cs typeface="Arial"/>
              </a:rPr>
              <a:t>salaries</a:t>
            </a:r>
            <a:r>
              <a:rPr lang="en-US" sz="1600" kern="0" dirty="0">
                <a:solidFill>
                  <a:schemeClr val="tx1"/>
                </a:solidFill>
                <a:latin typeface="Consolas" panose="020B0609020204030204" pitchFamily="49" charset="0"/>
                <a:cs typeface="Arial"/>
              </a:rPr>
              <a:t>:{(gender: chararray, age: int,salary: double,zip: int)}}</a:t>
            </a:r>
          </a:p>
        </p:txBody>
      </p:sp>
      <p:sp>
        <p:nvSpPr>
          <p:cNvPr id="4" name="Footer Placeholder 3">
            <a:extLst>
              <a:ext uri="{FF2B5EF4-FFF2-40B4-BE49-F238E27FC236}">
                <a16:creationId xmlns:a16="http://schemas.microsoft.com/office/drawing/2014/main" id="{8426E54F-CAB7-40AB-B7A7-1B962C917CC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3505E55-D59B-4BEC-8385-0DE45959385D}"/>
              </a:ext>
            </a:extLst>
          </p:cNvPr>
          <p:cNvSpPr>
            <a:spLocks noGrp="1"/>
          </p:cNvSpPr>
          <p:nvPr>
            <p:ph type="sldNum" sz="quarter" idx="12"/>
          </p:nvPr>
        </p:nvSpPr>
        <p:spPr/>
        <p:txBody>
          <a:bodyPr>
            <a:noAutofit/>
          </a:bodyPr>
          <a:lstStyle/>
          <a:p>
            <a:fld id="{4FAB73BC-B049-4115-A692-8D63A059BFB8}" type="slidenum">
              <a:rPr lang="en-US" smtClean="0"/>
              <a:t>24</a:t>
            </a:fld>
            <a:endParaRPr lang="en-US" dirty="0"/>
          </a:p>
        </p:txBody>
      </p:sp>
      <p:graphicFrame>
        <p:nvGraphicFramePr>
          <p:cNvPr id="6" name="Table 5">
            <a:extLst>
              <a:ext uri="{FF2B5EF4-FFF2-40B4-BE49-F238E27FC236}">
                <a16:creationId xmlns:a16="http://schemas.microsoft.com/office/drawing/2014/main" id="{0EB82701-2DC8-4D36-BE44-B59242E18997}"/>
              </a:ext>
            </a:extLst>
          </p:cNvPr>
          <p:cNvGraphicFramePr>
            <a:graphicFrameLocks noGrp="1"/>
          </p:cNvGraphicFramePr>
          <p:nvPr>
            <p:extLst>
              <p:ext uri="{D42A27DB-BD31-4B8C-83A1-F6EECF244321}">
                <p14:modId xmlns:p14="http://schemas.microsoft.com/office/powerpoint/2010/main" val="619461442"/>
              </p:ext>
            </p:extLst>
          </p:nvPr>
        </p:nvGraphicFramePr>
        <p:xfrm>
          <a:off x="923300" y="2298816"/>
          <a:ext cx="7001499" cy="2338115"/>
        </p:xfrm>
        <a:graphic>
          <a:graphicData uri="http://schemas.openxmlformats.org/drawingml/2006/table">
            <a:tbl>
              <a:tblPr firstRow="1" bandRow="1"/>
              <a:tblGrid>
                <a:gridCol w="742149">
                  <a:extLst>
                    <a:ext uri="{9D8B030D-6E8A-4147-A177-3AD203B41FA5}">
                      <a16:colId xmlns:a16="http://schemas.microsoft.com/office/drawing/2014/main" val="20000"/>
                    </a:ext>
                  </a:extLst>
                </a:gridCol>
                <a:gridCol w="547022">
                  <a:extLst>
                    <a:ext uri="{9D8B030D-6E8A-4147-A177-3AD203B41FA5}">
                      <a16:colId xmlns:a16="http://schemas.microsoft.com/office/drawing/2014/main" val="20001"/>
                    </a:ext>
                  </a:extLst>
                </a:gridCol>
                <a:gridCol w="850380">
                  <a:extLst>
                    <a:ext uri="{9D8B030D-6E8A-4147-A177-3AD203B41FA5}">
                      <a16:colId xmlns:a16="http://schemas.microsoft.com/office/drawing/2014/main" val="20002"/>
                    </a:ext>
                  </a:extLst>
                </a:gridCol>
                <a:gridCol w="619297">
                  <a:extLst>
                    <a:ext uri="{9D8B030D-6E8A-4147-A177-3AD203B41FA5}">
                      <a16:colId xmlns:a16="http://schemas.microsoft.com/office/drawing/2014/main" val="20003"/>
                    </a:ext>
                  </a:extLst>
                </a:gridCol>
                <a:gridCol w="1109189">
                  <a:extLst>
                    <a:ext uri="{9D8B030D-6E8A-4147-A177-3AD203B41FA5}">
                      <a16:colId xmlns:a16="http://schemas.microsoft.com/office/drawing/2014/main" val="20004"/>
                    </a:ext>
                  </a:extLst>
                </a:gridCol>
                <a:gridCol w="776432">
                  <a:extLst>
                    <a:ext uri="{9D8B030D-6E8A-4147-A177-3AD203B41FA5}">
                      <a16:colId xmlns:a16="http://schemas.microsoft.com/office/drawing/2014/main" val="20005"/>
                    </a:ext>
                  </a:extLst>
                </a:gridCol>
                <a:gridCol w="2357030">
                  <a:extLst>
                    <a:ext uri="{9D8B030D-6E8A-4147-A177-3AD203B41FA5}">
                      <a16:colId xmlns:a16="http://schemas.microsoft.com/office/drawing/2014/main" val="20006"/>
                    </a:ext>
                  </a:extLst>
                </a:gridCol>
              </a:tblGrid>
              <a:tr h="342163">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salariesbyage</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rgbClr val="FFFFFF"/>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group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salaries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{(F,17,41000.0,95103), </a:t>
                      </a:r>
                    </a:p>
                    <a:p>
                      <a:r>
                        <a:rPr lang="en-US" sz="1200" dirty="0">
                          <a:solidFill>
                            <a:schemeClr val="tx1">
                              <a:lumMod val="65000"/>
                              <a:lumOff val="35000"/>
                            </a:schemeClr>
                          </a:solidFill>
                          <a:latin typeface="Sherman Sans Book" pitchFamily="50" charset="0"/>
                          <a:ea typeface="Sherman Sans Book" pitchFamily="50" charset="0"/>
                          <a:cs typeface="Calibri"/>
                        </a:rPr>
                        <a:t>(M,17,35000.0,95103)}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3"/>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22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{(M,19,76000.0,95102), </a:t>
                      </a:r>
                    </a:p>
                    <a:p>
                      <a:r>
                        <a:rPr lang="en-US" sz="1200" dirty="0">
                          <a:solidFill>
                            <a:schemeClr val="tx1">
                              <a:lumMod val="65000"/>
                              <a:lumOff val="35000"/>
                            </a:schemeClr>
                          </a:solidFill>
                          <a:latin typeface="Sherman Sans Book" pitchFamily="50" charset="0"/>
                          <a:ea typeface="Sherman Sans Book" pitchFamily="50" charset="0"/>
                          <a:cs typeface="Calibri"/>
                        </a:rPr>
                        <a:t>(F,19,60000.0,95105),</a:t>
                      </a:r>
                    </a:p>
                    <a:p>
                      <a:r>
                        <a:rPr lang="en-US" sz="1200" dirty="0">
                          <a:solidFill>
                            <a:schemeClr val="tx1">
                              <a:lumMod val="65000"/>
                              <a:lumOff val="35000"/>
                            </a:schemeClr>
                          </a:solidFill>
                          <a:latin typeface="Sherman Sans Book" pitchFamily="50" charset="0"/>
                          <a:ea typeface="Sherman Sans Book" pitchFamily="50" charset="0"/>
                          <a:cs typeface="Calibri"/>
                        </a:rPr>
                        <a:t>(M,19,14000.0,95102)}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5"/>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14000.00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6"/>
                  </a:ext>
                </a:extLst>
              </a:tr>
              <a:tr h="2851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35000.00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22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{(F,22,95000.0,95103)}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7" name="TextBox 6">
            <a:extLst>
              <a:ext uri="{FF2B5EF4-FFF2-40B4-BE49-F238E27FC236}">
                <a16:creationId xmlns:a16="http://schemas.microsoft.com/office/drawing/2014/main" id="{E13B3676-6B9D-427D-8517-70B95EFDA113}"/>
              </a:ext>
            </a:extLst>
          </p:cNvPr>
          <p:cNvSpPr txBox="1"/>
          <p:nvPr/>
        </p:nvSpPr>
        <p:spPr>
          <a:xfrm>
            <a:off x="768093" y="4623429"/>
            <a:ext cx="7332920" cy="276536"/>
          </a:xfrm>
          <a:prstGeom prst="rect">
            <a:avLst/>
          </a:prstGeom>
          <a:noFill/>
        </p:spPr>
        <p:txBody>
          <a:bodyPr wrap="square" lIns="68122" tIns="34061" rIns="68122" bIns="34061" rtlCol="0">
            <a:noAutofit/>
          </a:bodyPr>
          <a:lstStyle/>
          <a:p>
            <a:pPr algn="ctr"/>
            <a:r>
              <a:rPr lang="en-US" sz="1600" dirty="0">
                <a:latin typeface="Consolas" panose="020B0609020204030204" pitchFamily="49" charset="0"/>
                <a:ea typeface="Sherman Sans Book" pitchFamily="50" charset="0"/>
                <a:cs typeface="Courier New" panose="02070309020205020404" pitchFamily="49" charset="0"/>
              </a:rPr>
              <a:t>salariesbyage = </a:t>
            </a:r>
            <a:r>
              <a:rPr lang="en-US" sz="1600" b="1" dirty="0">
                <a:latin typeface="Consolas" panose="020B0609020204030204" pitchFamily="49" charset="0"/>
                <a:ea typeface="Sherman Sans Book" pitchFamily="50" charset="0"/>
                <a:cs typeface="Courier New" panose="02070309020205020404" pitchFamily="49" charset="0"/>
              </a:rPr>
              <a:t>GROUP</a:t>
            </a:r>
            <a:r>
              <a:rPr lang="en-US" sz="1600" dirty="0">
                <a:latin typeface="Consolas" panose="020B0609020204030204" pitchFamily="49" charset="0"/>
                <a:ea typeface="Sherman Sans Book" pitchFamily="50" charset="0"/>
                <a:cs typeface="Courier New" panose="02070309020205020404" pitchFamily="49" charset="0"/>
              </a:rPr>
              <a:t> salaries </a:t>
            </a:r>
            <a:r>
              <a:rPr lang="en-US" sz="1600" b="1" dirty="0">
                <a:latin typeface="Consolas" panose="020B0609020204030204" pitchFamily="49" charset="0"/>
                <a:ea typeface="Sherman Sans Book" pitchFamily="50" charset="0"/>
                <a:cs typeface="Courier New" panose="02070309020205020404" pitchFamily="49" charset="0"/>
              </a:rPr>
              <a:t>BY</a:t>
            </a:r>
            <a:r>
              <a:rPr lang="en-US" sz="1600" dirty="0">
                <a:latin typeface="Consolas" panose="020B0609020204030204" pitchFamily="49" charset="0"/>
                <a:ea typeface="Sherman Sans Book" pitchFamily="50" charset="0"/>
                <a:cs typeface="Courier New" panose="02070309020205020404" pitchFamily="49" charset="0"/>
              </a:rPr>
              <a:t> age;</a:t>
            </a:r>
          </a:p>
        </p:txBody>
      </p:sp>
      <p:sp>
        <p:nvSpPr>
          <p:cNvPr id="8" name="Rectangle 7">
            <a:extLst>
              <a:ext uri="{FF2B5EF4-FFF2-40B4-BE49-F238E27FC236}">
                <a16:creationId xmlns:a16="http://schemas.microsoft.com/office/drawing/2014/main" id="{C17236DC-482D-4B11-9A49-733B1670184D}"/>
              </a:ext>
            </a:extLst>
          </p:cNvPr>
          <p:cNvSpPr/>
          <p:nvPr/>
        </p:nvSpPr>
        <p:spPr>
          <a:xfrm>
            <a:off x="801961" y="2170960"/>
            <a:ext cx="7290053" cy="274307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9" name="Rectangle 8">
            <a:extLst>
              <a:ext uri="{FF2B5EF4-FFF2-40B4-BE49-F238E27FC236}">
                <a16:creationId xmlns:a16="http://schemas.microsoft.com/office/drawing/2014/main" id="{E3A9B6C6-092A-4A23-BB11-5AA58F226D1B}"/>
              </a:ext>
            </a:extLst>
          </p:cNvPr>
          <p:cNvSpPr/>
          <p:nvPr/>
        </p:nvSpPr>
        <p:spPr>
          <a:xfrm>
            <a:off x="3682653" y="2299600"/>
            <a:ext cx="1114501" cy="2337332"/>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12" name="Rectangle 11">
            <a:extLst>
              <a:ext uri="{FF2B5EF4-FFF2-40B4-BE49-F238E27FC236}">
                <a16:creationId xmlns:a16="http://schemas.microsoft.com/office/drawing/2014/main" id="{36AB7188-CCCD-4C0D-8E97-8B8DBA423736}"/>
              </a:ext>
            </a:extLst>
          </p:cNvPr>
          <p:cNvSpPr/>
          <p:nvPr/>
        </p:nvSpPr>
        <p:spPr>
          <a:xfrm>
            <a:off x="801961" y="5101564"/>
            <a:ext cx="7290053" cy="1069585"/>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pic>
        <p:nvPicPr>
          <p:cNvPr id="13" name="Picture 12" descr="icon_job_tracker.png">
            <a:extLst>
              <a:ext uri="{FF2B5EF4-FFF2-40B4-BE49-F238E27FC236}">
                <a16:creationId xmlns:a16="http://schemas.microsoft.com/office/drawing/2014/main" id="{7326B50C-D886-4C48-92BE-882551BC879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53220" y="3556716"/>
            <a:ext cx="511920" cy="511920"/>
          </a:xfrm>
          <a:prstGeom prst="rect">
            <a:avLst/>
          </a:prstGeom>
        </p:spPr>
      </p:pic>
      <p:cxnSp>
        <p:nvCxnSpPr>
          <p:cNvPr id="14" name="Straight Arrow Connector 13">
            <a:extLst>
              <a:ext uri="{FF2B5EF4-FFF2-40B4-BE49-F238E27FC236}">
                <a16:creationId xmlns:a16="http://schemas.microsoft.com/office/drawing/2014/main" id="{63897C3F-36F1-481A-B8B1-5952950E3F0E}"/>
              </a:ext>
            </a:extLst>
          </p:cNvPr>
          <p:cNvCxnSpPr/>
          <p:nvPr/>
        </p:nvCxnSpPr>
        <p:spPr>
          <a:xfrm>
            <a:off x="3966054" y="3369184"/>
            <a:ext cx="462114" cy="0"/>
          </a:xfrm>
          <a:prstGeom prst="straightConnector1">
            <a:avLst/>
          </a:prstGeom>
          <a:noFill/>
          <a:ln w="25400" cap="flat" cmpd="sng" algn="ctr">
            <a:solidFill>
              <a:srgbClr val="595959"/>
            </a:solidFill>
            <a:prstDash val="solid"/>
            <a:headEnd type="none"/>
            <a:tailEnd type="triangle" w="lg" len="lg"/>
          </a:ln>
          <a:effectLst/>
        </p:spPr>
      </p:cxnSp>
    </p:spTree>
    <p:extLst>
      <p:ext uri="{BB962C8B-B14F-4D97-AF65-F5344CB8AC3E}">
        <p14:creationId xmlns:p14="http://schemas.microsoft.com/office/powerpoint/2010/main" val="41010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E84E-4490-44A0-90FA-0F8DD4A98A46}"/>
              </a:ext>
            </a:extLst>
          </p:cNvPr>
          <p:cNvSpPr>
            <a:spLocks noGrp="1"/>
          </p:cNvSpPr>
          <p:nvPr>
            <p:ph type="title"/>
          </p:nvPr>
        </p:nvSpPr>
        <p:spPr/>
        <p:txBody>
          <a:bodyPr>
            <a:noAutofit/>
          </a:bodyPr>
          <a:lstStyle/>
          <a:p>
            <a:r>
              <a:rPr lang="en-US" dirty="0"/>
              <a:t>GROUP ALL</a:t>
            </a:r>
            <a:endParaRPr lang="en-IN" dirty="0"/>
          </a:p>
        </p:txBody>
      </p:sp>
      <p:sp>
        <p:nvSpPr>
          <p:cNvPr id="3" name="Content Placeholder 2">
            <a:extLst>
              <a:ext uri="{FF2B5EF4-FFF2-40B4-BE49-F238E27FC236}">
                <a16:creationId xmlns:a16="http://schemas.microsoft.com/office/drawing/2014/main" id="{B303360E-0CAE-44C0-B680-0EAC1B0DDC84}"/>
              </a:ext>
            </a:extLst>
          </p:cNvPr>
          <p:cNvSpPr>
            <a:spLocks noGrp="1"/>
          </p:cNvSpPr>
          <p:nvPr>
            <p:ph idx="4294967295"/>
          </p:nvPr>
        </p:nvSpPr>
        <p:spPr>
          <a:xfrm>
            <a:off x="768096" y="4945983"/>
            <a:ext cx="7290055" cy="1574553"/>
          </a:xfrm>
        </p:spPr>
        <p:txBody>
          <a:bodyPr>
            <a:noAutofit/>
          </a:bodyPr>
          <a:lstStyle/>
          <a:p>
            <a:pPr defTabSz="681072">
              <a:defRPr/>
            </a:pPr>
            <a:r>
              <a:rPr lang="en-US" sz="1400" kern="0" dirty="0">
                <a:solidFill>
                  <a:schemeClr val="tx1"/>
                </a:solidFill>
                <a:latin typeface="Consolas" panose="020B0609020204030204" pitchFamily="49" charset="0"/>
                <a:cs typeface="Arial"/>
              </a:rPr>
              <a:t>grunt&gt; DESCRIBE allsalaries;</a:t>
            </a:r>
          </a:p>
          <a:p>
            <a:pPr defTabSz="681072">
              <a:defRPr/>
            </a:pPr>
            <a:r>
              <a:rPr lang="en-US" sz="1400" kern="0" dirty="0">
                <a:solidFill>
                  <a:schemeClr val="tx1"/>
                </a:solidFill>
                <a:latin typeface="Consolas" panose="020B0609020204030204" pitchFamily="49" charset="0"/>
                <a:cs typeface="Arial"/>
              </a:rPr>
              <a:t>allsalaries: {</a:t>
            </a:r>
          </a:p>
          <a:p>
            <a:pPr defTabSz="681072">
              <a:defRPr/>
            </a:pPr>
            <a:r>
              <a:rPr lang="en-US" sz="1400" kern="0" dirty="0">
                <a:solidFill>
                  <a:schemeClr val="tx1"/>
                </a:solidFill>
                <a:latin typeface="Consolas" panose="020B0609020204030204" pitchFamily="49" charset="0"/>
                <a:cs typeface="Arial"/>
              </a:rPr>
              <a:t>  </a:t>
            </a:r>
            <a:r>
              <a:rPr lang="en-US" sz="1400" b="1" kern="0" dirty="0">
                <a:solidFill>
                  <a:schemeClr val="tx1"/>
                </a:solidFill>
                <a:latin typeface="Consolas" panose="020B0609020204030204" pitchFamily="49" charset="0"/>
                <a:cs typeface="Arial"/>
              </a:rPr>
              <a:t>group</a:t>
            </a:r>
            <a:r>
              <a:rPr lang="en-US" sz="1400" kern="0" dirty="0">
                <a:solidFill>
                  <a:schemeClr val="tx1"/>
                </a:solidFill>
                <a:latin typeface="Consolas" panose="020B0609020204030204" pitchFamily="49" charset="0"/>
                <a:cs typeface="Arial"/>
              </a:rPr>
              <a:t>: chararray,</a:t>
            </a:r>
          </a:p>
          <a:p>
            <a:pPr defTabSz="681072">
              <a:defRPr/>
            </a:pPr>
            <a:r>
              <a:rPr lang="en-US" sz="1400" kern="0" dirty="0">
                <a:solidFill>
                  <a:schemeClr val="tx1"/>
                </a:solidFill>
                <a:latin typeface="Consolas" panose="020B0609020204030204" pitchFamily="49" charset="0"/>
                <a:cs typeface="Arial"/>
              </a:rPr>
              <a:t>  </a:t>
            </a:r>
            <a:r>
              <a:rPr lang="en-US" sz="1400" b="1" kern="0" dirty="0">
                <a:solidFill>
                  <a:schemeClr val="tx1"/>
                </a:solidFill>
                <a:latin typeface="Consolas" panose="020B0609020204030204" pitchFamily="49" charset="0"/>
                <a:cs typeface="Arial"/>
              </a:rPr>
              <a:t>salaries</a:t>
            </a:r>
            <a:r>
              <a:rPr lang="en-US" sz="1400" kern="0" dirty="0">
                <a:solidFill>
                  <a:schemeClr val="tx1"/>
                </a:solidFill>
                <a:latin typeface="Consolas" panose="020B0609020204030204" pitchFamily="49" charset="0"/>
                <a:cs typeface="Arial"/>
              </a:rPr>
              <a:t>: {(gender: chararray,age: int,salary: double, </a:t>
            </a:r>
            <a:r>
              <a:rPr lang="en-US" sz="1400" kern="0" dirty="0" err="1">
                <a:solidFill>
                  <a:schemeClr val="tx1"/>
                </a:solidFill>
                <a:latin typeface="Consolas" panose="020B0609020204030204" pitchFamily="49" charset="0"/>
                <a:cs typeface="Arial"/>
              </a:rPr>
              <a:t>zip:int</a:t>
            </a:r>
            <a:r>
              <a:rPr lang="en-US" sz="1400" kern="0" dirty="0">
                <a:solidFill>
                  <a:schemeClr val="tx1"/>
                </a:solidFill>
                <a:latin typeface="Consolas" panose="020B0609020204030204" pitchFamily="49" charset="0"/>
                <a:cs typeface="Arial"/>
              </a:rPr>
              <a:t>)}</a:t>
            </a:r>
            <a:br>
              <a:rPr lang="en-US" sz="1400" kern="0" dirty="0">
                <a:solidFill>
                  <a:schemeClr val="tx1"/>
                </a:solidFill>
                <a:latin typeface="Consolas" panose="020B0609020204030204" pitchFamily="49" charset="0"/>
                <a:cs typeface="Arial"/>
              </a:rPr>
            </a:br>
            <a:r>
              <a:rPr lang="en-US" sz="1400" kern="0" dirty="0">
                <a:solidFill>
                  <a:schemeClr val="tx1"/>
                </a:solidFill>
                <a:latin typeface="Consolas" panose="020B0609020204030204" pitchFamily="49" charset="0"/>
                <a:cs typeface="Arial"/>
              </a:rPr>
              <a:t>}</a:t>
            </a:r>
          </a:p>
        </p:txBody>
      </p:sp>
      <p:sp>
        <p:nvSpPr>
          <p:cNvPr id="4" name="Footer Placeholder 3">
            <a:extLst>
              <a:ext uri="{FF2B5EF4-FFF2-40B4-BE49-F238E27FC236}">
                <a16:creationId xmlns:a16="http://schemas.microsoft.com/office/drawing/2014/main" id="{8426E54F-CAB7-40AB-B7A7-1B962C917CC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3505E55-D59B-4BEC-8385-0DE45959385D}"/>
              </a:ext>
            </a:extLst>
          </p:cNvPr>
          <p:cNvSpPr>
            <a:spLocks noGrp="1"/>
          </p:cNvSpPr>
          <p:nvPr>
            <p:ph type="sldNum" sz="quarter" idx="12"/>
          </p:nvPr>
        </p:nvSpPr>
        <p:spPr/>
        <p:txBody>
          <a:bodyPr>
            <a:noAutofit/>
          </a:bodyPr>
          <a:lstStyle/>
          <a:p>
            <a:fld id="{4FAB73BC-B049-4115-A692-8D63A059BFB8}" type="slidenum">
              <a:rPr lang="en-US" smtClean="0"/>
              <a:t>25</a:t>
            </a:fld>
            <a:endParaRPr lang="en-US" dirty="0"/>
          </a:p>
        </p:txBody>
      </p:sp>
      <p:graphicFrame>
        <p:nvGraphicFramePr>
          <p:cNvPr id="6" name="Table 5">
            <a:extLst>
              <a:ext uri="{FF2B5EF4-FFF2-40B4-BE49-F238E27FC236}">
                <a16:creationId xmlns:a16="http://schemas.microsoft.com/office/drawing/2014/main" id="{0EB82701-2DC8-4D36-BE44-B59242E18997}"/>
              </a:ext>
            </a:extLst>
          </p:cNvPr>
          <p:cNvGraphicFramePr>
            <a:graphicFrameLocks noGrp="1"/>
          </p:cNvGraphicFramePr>
          <p:nvPr>
            <p:extLst>
              <p:ext uri="{D42A27DB-BD31-4B8C-83A1-F6EECF244321}">
                <p14:modId xmlns:p14="http://schemas.microsoft.com/office/powerpoint/2010/main" val="1495378984"/>
              </p:ext>
            </p:extLst>
          </p:nvPr>
        </p:nvGraphicFramePr>
        <p:xfrm>
          <a:off x="923300" y="2299599"/>
          <a:ext cx="7001499" cy="2337330"/>
        </p:xfrm>
        <a:graphic>
          <a:graphicData uri="http://schemas.openxmlformats.org/drawingml/2006/table">
            <a:tbl>
              <a:tblPr firstRow="1" bandRow="1"/>
              <a:tblGrid>
                <a:gridCol w="742149">
                  <a:extLst>
                    <a:ext uri="{9D8B030D-6E8A-4147-A177-3AD203B41FA5}">
                      <a16:colId xmlns:a16="http://schemas.microsoft.com/office/drawing/2014/main" val="20000"/>
                    </a:ext>
                  </a:extLst>
                </a:gridCol>
                <a:gridCol w="547022">
                  <a:extLst>
                    <a:ext uri="{9D8B030D-6E8A-4147-A177-3AD203B41FA5}">
                      <a16:colId xmlns:a16="http://schemas.microsoft.com/office/drawing/2014/main" val="20001"/>
                    </a:ext>
                  </a:extLst>
                </a:gridCol>
                <a:gridCol w="850380">
                  <a:extLst>
                    <a:ext uri="{9D8B030D-6E8A-4147-A177-3AD203B41FA5}">
                      <a16:colId xmlns:a16="http://schemas.microsoft.com/office/drawing/2014/main" val="20002"/>
                    </a:ext>
                  </a:extLst>
                </a:gridCol>
                <a:gridCol w="619297">
                  <a:extLst>
                    <a:ext uri="{9D8B030D-6E8A-4147-A177-3AD203B41FA5}">
                      <a16:colId xmlns:a16="http://schemas.microsoft.com/office/drawing/2014/main" val="20003"/>
                    </a:ext>
                  </a:extLst>
                </a:gridCol>
                <a:gridCol w="1109189">
                  <a:extLst>
                    <a:ext uri="{9D8B030D-6E8A-4147-A177-3AD203B41FA5}">
                      <a16:colId xmlns:a16="http://schemas.microsoft.com/office/drawing/2014/main" val="20004"/>
                    </a:ext>
                  </a:extLst>
                </a:gridCol>
                <a:gridCol w="776432">
                  <a:extLst>
                    <a:ext uri="{9D8B030D-6E8A-4147-A177-3AD203B41FA5}">
                      <a16:colId xmlns:a16="http://schemas.microsoft.com/office/drawing/2014/main" val="20005"/>
                    </a:ext>
                  </a:extLst>
                </a:gridCol>
                <a:gridCol w="2357030">
                  <a:extLst>
                    <a:ext uri="{9D8B030D-6E8A-4147-A177-3AD203B41FA5}">
                      <a16:colId xmlns:a16="http://schemas.microsoft.com/office/drawing/2014/main" val="20006"/>
                    </a:ext>
                  </a:extLst>
                </a:gridCol>
              </a:tblGrid>
              <a:tr h="34205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allsalaries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rgbClr val="FFFFFF"/>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group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salaries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all</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6">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tx1">
                              <a:lumMod val="65000"/>
                              <a:lumOff val="35000"/>
                            </a:schemeClr>
                          </a:solidFill>
                          <a:latin typeface="Sherman Sans Book" pitchFamily="50" charset="0"/>
                          <a:ea typeface="Sherman Sans Book" pitchFamily="50" charset="0"/>
                          <a:cs typeface="Calibri"/>
                        </a:rPr>
                        <a:t>{(F,17,41000.0,95103)</a:t>
                      </a:r>
                      <a:r>
                        <a:rPr lang="en-US" sz="1200" kern="1200" dirty="0">
                          <a:solidFill>
                            <a:schemeClr val="tx1">
                              <a:lumMod val="65000"/>
                              <a:lumOff val="35000"/>
                            </a:schemeClr>
                          </a:solidFill>
                          <a:latin typeface="Sherman Sans Book" pitchFamily="50" charset="0"/>
                          <a:ea typeface="Sherman Sans Book" pitchFamily="50" charset="0"/>
                          <a:cs typeface="Calibri"/>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latin typeface="Sherman Sans Book" pitchFamily="50" charset="0"/>
                          <a:ea typeface="Sherman Sans Book" pitchFamily="50" charset="0"/>
                          <a:cs typeface="Calibri"/>
                        </a:rPr>
                        <a:t>(M,19,76000.0,95102),</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lumMod val="65000"/>
                              <a:lumOff val="35000"/>
                            </a:schemeClr>
                          </a:solidFill>
                          <a:latin typeface="Sherman Sans Book" pitchFamily="50" charset="0"/>
                          <a:ea typeface="Sherman Sans Book" pitchFamily="50" charset="0"/>
                          <a:cs typeface="Calibri"/>
                        </a:rPr>
                        <a:t>(F,22,95000.0,95103),</a:t>
                      </a:r>
                    </a:p>
                    <a:p>
                      <a:r>
                        <a:rPr lang="en-US" sz="1200" kern="1200" dirty="0">
                          <a:solidFill>
                            <a:schemeClr val="tx1">
                              <a:lumMod val="65000"/>
                              <a:lumOff val="35000"/>
                            </a:schemeClr>
                          </a:solidFill>
                          <a:latin typeface="Sherman Sans Book" pitchFamily="50" charset="0"/>
                          <a:ea typeface="Sherman Sans Book" pitchFamily="50" charset="0"/>
                          <a:cs typeface="Calibri"/>
                        </a:rPr>
                        <a:t>(F,19,60000.0,95105),</a:t>
                      </a:r>
                    </a:p>
                    <a:p>
                      <a:r>
                        <a:rPr lang="en-US" sz="1200" kern="1200" dirty="0">
                          <a:solidFill>
                            <a:schemeClr val="tx1">
                              <a:lumMod val="65000"/>
                              <a:lumOff val="35000"/>
                            </a:schemeClr>
                          </a:solidFill>
                          <a:latin typeface="Sherman Sans Book" pitchFamily="50" charset="0"/>
                          <a:ea typeface="Sherman Sans Book" pitchFamily="50" charset="0"/>
                          <a:cs typeface="Calibri"/>
                        </a:rPr>
                        <a:t>(M,19,14000.0,95102), </a:t>
                      </a:r>
                    </a:p>
                    <a:p>
                      <a:r>
                        <a:rPr lang="en-US" sz="1200" dirty="0">
                          <a:solidFill>
                            <a:schemeClr val="tx1">
                              <a:lumMod val="65000"/>
                              <a:lumOff val="35000"/>
                            </a:schemeClr>
                          </a:solidFill>
                          <a:latin typeface="Sherman Sans Book" pitchFamily="50" charset="0"/>
                          <a:ea typeface="Sherman Sans Book" pitchFamily="50" charset="0"/>
                          <a:cs typeface="Calibri"/>
                        </a:rPr>
                        <a:t>(M,17,35000.0,95103)}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3"/>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22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5"/>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19</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14000.00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6"/>
                  </a:ext>
                </a:extLst>
              </a:tr>
              <a:tr h="28504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17</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35000.00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7" name="TextBox 6">
            <a:extLst>
              <a:ext uri="{FF2B5EF4-FFF2-40B4-BE49-F238E27FC236}">
                <a16:creationId xmlns:a16="http://schemas.microsoft.com/office/drawing/2014/main" id="{E13B3676-6B9D-427D-8517-70B95EFDA113}"/>
              </a:ext>
            </a:extLst>
          </p:cNvPr>
          <p:cNvSpPr txBox="1"/>
          <p:nvPr/>
        </p:nvSpPr>
        <p:spPr>
          <a:xfrm>
            <a:off x="766800" y="4622860"/>
            <a:ext cx="7332920" cy="291457"/>
          </a:xfrm>
          <a:prstGeom prst="rect">
            <a:avLst/>
          </a:prstGeom>
          <a:noFill/>
        </p:spPr>
        <p:txBody>
          <a:bodyPr wrap="square" lIns="68122" tIns="34061" rIns="68122" bIns="34061" rtlCol="0">
            <a:noAutofit/>
          </a:bodyPr>
          <a:lstStyle/>
          <a:p>
            <a:pPr algn="ctr"/>
            <a:r>
              <a:rPr lang="en-US" sz="1600" dirty="0" err="1">
                <a:latin typeface="Consolas" panose="020B0609020204030204" pitchFamily="49" charset="0"/>
                <a:ea typeface="Sherman Sans Book" pitchFamily="50" charset="0"/>
                <a:cs typeface="Courier New" panose="02070309020205020404" pitchFamily="49" charset="0"/>
              </a:rPr>
              <a:t>allsalaries</a:t>
            </a:r>
            <a:r>
              <a:rPr lang="en-US" sz="1600" dirty="0">
                <a:latin typeface="Consolas" panose="020B0609020204030204" pitchFamily="49" charset="0"/>
                <a:ea typeface="Sherman Sans Book" pitchFamily="50" charset="0"/>
                <a:cs typeface="Courier New" panose="02070309020205020404" pitchFamily="49" charset="0"/>
              </a:rPr>
              <a:t> = </a:t>
            </a:r>
            <a:r>
              <a:rPr lang="en-US" sz="1600" b="1" dirty="0">
                <a:latin typeface="Consolas" panose="020B0609020204030204" pitchFamily="49" charset="0"/>
                <a:ea typeface="Sherman Sans Book" pitchFamily="50" charset="0"/>
                <a:cs typeface="Courier New" panose="02070309020205020404" pitchFamily="49" charset="0"/>
              </a:rPr>
              <a:t>GROUP</a:t>
            </a:r>
            <a:r>
              <a:rPr lang="en-US" sz="1600" dirty="0">
                <a:latin typeface="Consolas" panose="020B0609020204030204" pitchFamily="49" charset="0"/>
                <a:ea typeface="Sherman Sans Book" pitchFamily="50" charset="0"/>
                <a:cs typeface="Courier New" panose="02070309020205020404" pitchFamily="49" charset="0"/>
              </a:rPr>
              <a:t> salaries </a:t>
            </a:r>
            <a:r>
              <a:rPr lang="en-US" sz="1600" b="1" dirty="0">
                <a:latin typeface="Consolas" panose="020B0609020204030204" pitchFamily="49" charset="0"/>
                <a:ea typeface="Sherman Sans Book" pitchFamily="50" charset="0"/>
                <a:cs typeface="Courier New" panose="02070309020205020404" pitchFamily="49" charset="0"/>
              </a:rPr>
              <a:t>ALL</a:t>
            </a:r>
            <a:r>
              <a:rPr lang="en-US" sz="1600" dirty="0">
                <a:latin typeface="Consolas" panose="020B0609020204030204" pitchFamily="49" charset="0"/>
                <a:ea typeface="Sherman Sans Book" pitchFamily="50" charset="0"/>
                <a:cs typeface="Courier New" panose="02070309020205020404" pitchFamily="49" charset="0"/>
              </a:rPr>
              <a:t>;</a:t>
            </a:r>
          </a:p>
        </p:txBody>
      </p:sp>
      <p:sp>
        <p:nvSpPr>
          <p:cNvPr id="9" name="Rectangle 8">
            <a:extLst>
              <a:ext uri="{FF2B5EF4-FFF2-40B4-BE49-F238E27FC236}">
                <a16:creationId xmlns:a16="http://schemas.microsoft.com/office/drawing/2014/main" id="{E3A9B6C6-092A-4A23-BB11-5AA58F226D1B}"/>
              </a:ext>
            </a:extLst>
          </p:cNvPr>
          <p:cNvSpPr/>
          <p:nvPr/>
        </p:nvSpPr>
        <p:spPr>
          <a:xfrm>
            <a:off x="3682653" y="2315098"/>
            <a:ext cx="1114501" cy="2309966"/>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pic>
        <p:nvPicPr>
          <p:cNvPr id="10" name="Picture 9" descr="icon_job_tracker.png">
            <a:extLst>
              <a:ext uri="{FF2B5EF4-FFF2-40B4-BE49-F238E27FC236}">
                <a16:creationId xmlns:a16="http://schemas.microsoft.com/office/drawing/2014/main" id="{2A9CBFF1-2BFA-4A90-9FC4-FBEF4F54267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53220" y="3556716"/>
            <a:ext cx="511920" cy="511920"/>
          </a:xfrm>
          <a:prstGeom prst="rect">
            <a:avLst/>
          </a:prstGeom>
        </p:spPr>
      </p:pic>
      <p:cxnSp>
        <p:nvCxnSpPr>
          <p:cNvPr id="11" name="Straight Arrow Connector 10">
            <a:extLst>
              <a:ext uri="{FF2B5EF4-FFF2-40B4-BE49-F238E27FC236}">
                <a16:creationId xmlns:a16="http://schemas.microsoft.com/office/drawing/2014/main" id="{80BC7F58-92BE-4F3D-B443-576A3A4F6B5C}"/>
              </a:ext>
            </a:extLst>
          </p:cNvPr>
          <p:cNvCxnSpPr/>
          <p:nvPr/>
        </p:nvCxnSpPr>
        <p:spPr>
          <a:xfrm>
            <a:off x="3966054" y="3369184"/>
            <a:ext cx="462114" cy="0"/>
          </a:xfrm>
          <a:prstGeom prst="straightConnector1">
            <a:avLst/>
          </a:prstGeom>
          <a:noFill/>
          <a:ln w="25400" cap="flat" cmpd="sng" algn="ctr">
            <a:solidFill>
              <a:srgbClr val="595959"/>
            </a:solidFill>
            <a:prstDash val="solid"/>
            <a:headEnd type="none"/>
            <a:tailEnd type="triangle" w="lg" len="lg"/>
          </a:ln>
          <a:effectLst/>
        </p:spPr>
      </p:cxnSp>
      <p:sp>
        <p:nvSpPr>
          <p:cNvPr id="12" name="Rectangle 11">
            <a:extLst>
              <a:ext uri="{FF2B5EF4-FFF2-40B4-BE49-F238E27FC236}">
                <a16:creationId xmlns:a16="http://schemas.microsoft.com/office/drawing/2014/main" id="{36AB7188-CCCD-4C0D-8E97-8B8DBA423736}"/>
              </a:ext>
            </a:extLst>
          </p:cNvPr>
          <p:cNvSpPr/>
          <p:nvPr/>
        </p:nvSpPr>
        <p:spPr>
          <a:xfrm>
            <a:off x="788233" y="4991772"/>
            <a:ext cx="7290053" cy="146272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3" name="Rectangle 12">
            <a:extLst>
              <a:ext uri="{FF2B5EF4-FFF2-40B4-BE49-F238E27FC236}">
                <a16:creationId xmlns:a16="http://schemas.microsoft.com/office/drawing/2014/main" id="{D110802E-9195-4542-BE1A-BFE4957FFB66}"/>
              </a:ext>
            </a:extLst>
          </p:cNvPr>
          <p:cNvSpPr/>
          <p:nvPr/>
        </p:nvSpPr>
        <p:spPr>
          <a:xfrm>
            <a:off x="801961" y="2170960"/>
            <a:ext cx="7276325" cy="2754776"/>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742718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636E9-D71E-41CF-B1C4-FDC29D4A221A}"/>
              </a:ext>
            </a:extLst>
          </p:cNvPr>
          <p:cNvSpPr>
            <a:spLocks noGrp="1"/>
          </p:cNvSpPr>
          <p:nvPr>
            <p:ph type="title"/>
          </p:nvPr>
        </p:nvSpPr>
        <p:spPr/>
        <p:txBody>
          <a:bodyPr>
            <a:noAutofit/>
          </a:bodyPr>
          <a:lstStyle/>
          <a:p>
            <a:r>
              <a:rPr lang="en-US" dirty="0"/>
              <a:t>FOREACH With Groups</a:t>
            </a:r>
            <a:endParaRPr lang="en-IN" dirty="0"/>
          </a:p>
        </p:txBody>
      </p:sp>
      <p:sp>
        <p:nvSpPr>
          <p:cNvPr id="3" name="Content Placeholder 2">
            <a:extLst>
              <a:ext uri="{FF2B5EF4-FFF2-40B4-BE49-F238E27FC236}">
                <a16:creationId xmlns:a16="http://schemas.microsoft.com/office/drawing/2014/main" id="{1D3366F6-9A41-4121-A14E-A75D0E1C4701}"/>
              </a:ext>
            </a:extLst>
          </p:cNvPr>
          <p:cNvSpPr>
            <a:spLocks noGrp="1"/>
          </p:cNvSpPr>
          <p:nvPr>
            <p:ph idx="4294967295"/>
          </p:nvPr>
        </p:nvSpPr>
        <p:spPr>
          <a:xfrm>
            <a:off x="947882" y="4907734"/>
            <a:ext cx="3701939" cy="1009415"/>
          </a:xfrm>
        </p:spPr>
        <p:txBody>
          <a:bodyPr>
            <a:noAutofit/>
          </a:bodyPr>
          <a:lstStyle/>
          <a:p>
            <a:pPr algn="ct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J = </a:t>
            </a:r>
            <a:r>
              <a:rPr lang="en-US" sz="1600" b="1" dirty="0">
                <a:solidFill>
                  <a:schemeClr val="tx1"/>
                </a:solidFill>
                <a:latin typeface="Consolas" panose="020B0609020204030204" pitchFamily="49" charset="0"/>
                <a:ea typeface="Sherman Sans Book" pitchFamily="50" charset="0"/>
                <a:cs typeface="Courier New" panose="02070309020205020404" pitchFamily="49" charset="0"/>
              </a:rPr>
              <a:t>FOREACH </a:t>
            </a: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salariesbygender </a:t>
            </a:r>
            <a:r>
              <a:rPr lang="en-US" sz="1600" b="1" dirty="0">
                <a:solidFill>
                  <a:schemeClr val="tx1"/>
                </a:solidFill>
                <a:latin typeface="Consolas" panose="020B0609020204030204" pitchFamily="49" charset="0"/>
                <a:ea typeface="Sherman Sans Book" pitchFamily="50" charset="0"/>
                <a:cs typeface="Courier New" panose="02070309020205020404" pitchFamily="49" charset="0"/>
              </a:rPr>
              <a:t>GENERATE </a:t>
            </a: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group, COUNT(salaries);</a:t>
            </a:r>
          </a:p>
        </p:txBody>
      </p:sp>
      <p:sp>
        <p:nvSpPr>
          <p:cNvPr id="4" name="Footer Placeholder 3">
            <a:extLst>
              <a:ext uri="{FF2B5EF4-FFF2-40B4-BE49-F238E27FC236}">
                <a16:creationId xmlns:a16="http://schemas.microsoft.com/office/drawing/2014/main" id="{7F457F9C-4646-48CF-98A2-845A25F1256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80CFAA3-9222-4A2D-B755-4A155EB99BBD}"/>
              </a:ext>
            </a:extLst>
          </p:cNvPr>
          <p:cNvSpPr>
            <a:spLocks noGrp="1"/>
          </p:cNvSpPr>
          <p:nvPr>
            <p:ph type="sldNum" sz="quarter" idx="12"/>
          </p:nvPr>
        </p:nvSpPr>
        <p:spPr/>
        <p:txBody>
          <a:bodyPr>
            <a:noAutofit/>
          </a:bodyPr>
          <a:lstStyle/>
          <a:p>
            <a:fld id="{4FAB73BC-B049-4115-A692-8D63A059BFB8}" type="slidenum">
              <a:rPr lang="en-US" smtClean="0"/>
              <a:t>26</a:t>
            </a:fld>
            <a:endParaRPr lang="en-US" dirty="0"/>
          </a:p>
        </p:txBody>
      </p:sp>
      <p:graphicFrame>
        <p:nvGraphicFramePr>
          <p:cNvPr id="6" name="Table 5">
            <a:extLst>
              <a:ext uri="{FF2B5EF4-FFF2-40B4-BE49-F238E27FC236}">
                <a16:creationId xmlns:a16="http://schemas.microsoft.com/office/drawing/2014/main" id="{2D8CD247-ADFA-4947-B68B-B51D9A2536A8}"/>
              </a:ext>
            </a:extLst>
          </p:cNvPr>
          <p:cNvGraphicFramePr>
            <a:graphicFrameLocks noGrp="1"/>
          </p:cNvGraphicFramePr>
          <p:nvPr>
            <p:extLst>
              <p:ext uri="{D42A27DB-BD31-4B8C-83A1-F6EECF244321}">
                <p14:modId xmlns:p14="http://schemas.microsoft.com/office/powerpoint/2010/main" val="2483066340"/>
              </p:ext>
            </p:extLst>
          </p:nvPr>
        </p:nvGraphicFramePr>
        <p:xfrm>
          <a:off x="927964" y="2291973"/>
          <a:ext cx="6219388" cy="1828800"/>
        </p:xfrm>
        <a:graphic>
          <a:graphicData uri="http://schemas.openxmlformats.org/drawingml/2006/table">
            <a:tbl>
              <a:tblPr firstRow="1" bandRow="1"/>
              <a:tblGrid>
                <a:gridCol w="659246">
                  <a:extLst>
                    <a:ext uri="{9D8B030D-6E8A-4147-A177-3AD203B41FA5}">
                      <a16:colId xmlns:a16="http://schemas.microsoft.com/office/drawing/2014/main" val="20000"/>
                    </a:ext>
                  </a:extLst>
                </a:gridCol>
                <a:gridCol w="633710">
                  <a:extLst>
                    <a:ext uri="{9D8B030D-6E8A-4147-A177-3AD203B41FA5}">
                      <a16:colId xmlns:a16="http://schemas.microsoft.com/office/drawing/2014/main" val="20001"/>
                    </a:ext>
                  </a:extLst>
                </a:gridCol>
                <a:gridCol w="829282">
                  <a:extLst>
                    <a:ext uri="{9D8B030D-6E8A-4147-A177-3AD203B41FA5}">
                      <a16:colId xmlns:a16="http://schemas.microsoft.com/office/drawing/2014/main" val="20002"/>
                    </a:ext>
                  </a:extLst>
                </a:gridCol>
                <a:gridCol w="599383">
                  <a:extLst>
                    <a:ext uri="{9D8B030D-6E8A-4147-A177-3AD203B41FA5}">
                      <a16:colId xmlns:a16="http://schemas.microsoft.com/office/drawing/2014/main" val="20003"/>
                    </a:ext>
                  </a:extLst>
                </a:gridCol>
                <a:gridCol w="837493">
                  <a:extLst>
                    <a:ext uri="{9D8B030D-6E8A-4147-A177-3AD203B41FA5}">
                      <a16:colId xmlns:a16="http://schemas.microsoft.com/office/drawing/2014/main" val="20004"/>
                    </a:ext>
                  </a:extLst>
                </a:gridCol>
                <a:gridCol w="632225">
                  <a:extLst>
                    <a:ext uri="{9D8B030D-6E8A-4147-A177-3AD203B41FA5}">
                      <a16:colId xmlns:a16="http://schemas.microsoft.com/office/drawing/2014/main" val="20005"/>
                    </a:ext>
                  </a:extLst>
                </a:gridCol>
                <a:gridCol w="2028049">
                  <a:extLst>
                    <a:ext uri="{9D8B030D-6E8A-4147-A177-3AD203B41FA5}">
                      <a16:colId xmlns:a16="http://schemas.microsoft.com/office/drawing/2014/main" val="20006"/>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salariesbygender</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endParaRPr lang="en-US" sz="1200" b="1" dirty="0">
                        <a:solidFill>
                          <a:srgbClr val="FFFFFF"/>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group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200" b="1" dirty="0">
                          <a:solidFill>
                            <a:srgbClr val="FFFFFF"/>
                          </a:solidFill>
                          <a:latin typeface="Sherman Sans Book" pitchFamily="50" charset="0"/>
                          <a:ea typeface="Sherman Sans Book" pitchFamily="50" charset="0"/>
                          <a:cs typeface="Calibri"/>
                        </a:rPr>
                        <a:t>salaries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{(M,66,41000.0,95103),</a:t>
                      </a:r>
                    </a:p>
                    <a:p>
                      <a:r>
                        <a:rPr lang="en-US" sz="1200" dirty="0">
                          <a:solidFill>
                            <a:schemeClr val="tx1">
                              <a:lumMod val="65000"/>
                              <a:lumOff val="35000"/>
                            </a:schemeClr>
                          </a:solidFill>
                          <a:latin typeface="Sherman Sans Book" pitchFamily="50" charset="0"/>
                          <a:ea typeface="Sherman Sans Book" pitchFamily="50" charset="0"/>
                          <a:cs typeface="Calibri"/>
                        </a:rPr>
                        <a:t>(M,58,76000.0,95102),</a:t>
                      </a:r>
                    </a:p>
                    <a:p>
                      <a:r>
                        <a:rPr lang="en-US" sz="1200" dirty="0">
                          <a:solidFill>
                            <a:schemeClr val="tx1">
                              <a:lumMod val="65000"/>
                              <a:lumOff val="35000"/>
                            </a:schemeClr>
                          </a:solidFill>
                          <a:latin typeface="Sherman Sans Book" pitchFamily="50" charset="0"/>
                          <a:ea typeface="Sherman Sans Book" pitchFamily="50" charset="0"/>
                          <a:cs typeface="Calibri"/>
                        </a:rPr>
                        <a:t>(M,45,60000.0,95105)}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6DAA44"/>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{(F,40,95000.0,95102),</a:t>
                      </a:r>
                    </a:p>
                    <a:p>
                      <a:r>
                        <a:rPr lang="en-US" sz="1200" dirty="0">
                          <a:solidFill>
                            <a:schemeClr val="tx1">
                              <a:lumMod val="65000"/>
                              <a:lumOff val="35000"/>
                            </a:schemeClr>
                          </a:solidFill>
                          <a:latin typeface="Sherman Sans Book" pitchFamily="50" charset="0"/>
                          <a:ea typeface="Sherman Sans Book" pitchFamily="50" charset="0"/>
                          <a:cs typeface="Calibri"/>
                        </a:rPr>
                        <a:t>(F,28,55000.0,95103)}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55000.00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2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2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6DAA44"/>
                    </a:solidFill>
                  </a:tcPr>
                </a:tc>
                <a:tc vMerge="1">
                  <a:txBody>
                    <a:bodyPr/>
                    <a:lstStyle/>
                    <a:p>
                      <a:endParaRPr lang="en-US" sz="1400" dirty="0">
                        <a:solidFill>
                          <a:srgbClr val="FFFFFF"/>
                        </a:solidFill>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rgbClr val="6DAA44"/>
                    </a:solidFill>
                  </a:tcPr>
                </a:tc>
                <a:extLst>
                  <a:ext uri="{0D108BD9-81ED-4DB2-BD59-A6C34878D82A}">
                    <a16:rowId xmlns:a16="http://schemas.microsoft.com/office/drawing/2014/main" val="10006"/>
                  </a:ext>
                </a:extLst>
              </a:tr>
            </a:tbl>
          </a:graphicData>
        </a:graphic>
      </p:graphicFrame>
      <p:sp>
        <p:nvSpPr>
          <p:cNvPr id="7" name="TextBox 6">
            <a:extLst>
              <a:ext uri="{FF2B5EF4-FFF2-40B4-BE49-F238E27FC236}">
                <a16:creationId xmlns:a16="http://schemas.microsoft.com/office/drawing/2014/main" id="{AA513AEC-32C6-4E31-A43F-0093CA3FE851}"/>
              </a:ext>
            </a:extLst>
          </p:cNvPr>
          <p:cNvSpPr txBox="1"/>
          <p:nvPr/>
        </p:nvSpPr>
        <p:spPr>
          <a:xfrm>
            <a:off x="927963" y="4250719"/>
            <a:ext cx="6219387" cy="276536"/>
          </a:xfrm>
          <a:prstGeom prst="rect">
            <a:avLst/>
          </a:prstGeom>
          <a:noFill/>
        </p:spPr>
        <p:txBody>
          <a:bodyPr wrap="square" lIns="68122" tIns="34061" rIns="68122" bIns="34061" rtlCol="0">
            <a:noAutofit/>
          </a:bodyPr>
          <a:lstStyle/>
          <a:p>
            <a:r>
              <a:rPr lang="en-US" sz="1600" dirty="0">
                <a:latin typeface="Consolas" panose="020B0609020204030204" pitchFamily="49" charset="0"/>
                <a:ea typeface="Sherman Sans Book" pitchFamily="50" charset="0"/>
                <a:cs typeface="Courier New" panose="02070309020205020404" pitchFamily="49" charset="0"/>
              </a:rPr>
              <a:t>salariesbygender = </a:t>
            </a:r>
            <a:r>
              <a:rPr lang="en-US" sz="1600" b="1" dirty="0">
                <a:latin typeface="Consolas" panose="020B0609020204030204" pitchFamily="49" charset="0"/>
                <a:ea typeface="Sherman Sans Book" pitchFamily="50" charset="0"/>
                <a:cs typeface="Courier New" panose="02070309020205020404" pitchFamily="49" charset="0"/>
              </a:rPr>
              <a:t>GROUP </a:t>
            </a:r>
            <a:r>
              <a:rPr lang="en-US" sz="1600" dirty="0">
                <a:latin typeface="Consolas" panose="020B0609020204030204" pitchFamily="49" charset="0"/>
                <a:ea typeface="Sherman Sans Book" pitchFamily="50" charset="0"/>
                <a:cs typeface="Courier New" panose="02070309020205020404" pitchFamily="49" charset="0"/>
              </a:rPr>
              <a:t>salaries </a:t>
            </a:r>
            <a:r>
              <a:rPr lang="en-US" sz="1600" b="1" dirty="0">
                <a:latin typeface="Consolas" panose="020B0609020204030204" pitchFamily="49" charset="0"/>
                <a:ea typeface="Sherman Sans Book" pitchFamily="50" charset="0"/>
                <a:cs typeface="Courier New" panose="02070309020205020404" pitchFamily="49" charset="0"/>
              </a:rPr>
              <a:t>BY </a:t>
            </a:r>
            <a:r>
              <a:rPr lang="en-US" sz="1600" dirty="0">
                <a:latin typeface="Consolas" panose="020B0609020204030204" pitchFamily="49" charset="0"/>
                <a:ea typeface="Sherman Sans Book" pitchFamily="50" charset="0"/>
                <a:cs typeface="Courier New" panose="02070309020205020404" pitchFamily="49" charset="0"/>
              </a:rPr>
              <a:t>gender;</a:t>
            </a:r>
          </a:p>
        </p:txBody>
      </p:sp>
      <p:graphicFrame>
        <p:nvGraphicFramePr>
          <p:cNvPr id="9" name="Table 8">
            <a:extLst>
              <a:ext uri="{FF2B5EF4-FFF2-40B4-BE49-F238E27FC236}">
                <a16:creationId xmlns:a16="http://schemas.microsoft.com/office/drawing/2014/main" id="{C6DE6F4D-AC20-4616-9F62-31B0E2B5E08B}"/>
              </a:ext>
            </a:extLst>
          </p:cNvPr>
          <p:cNvGraphicFramePr>
            <a:graphicFrameLocks noGrp="1"/>
          </p:cNvGraphicFramePr>
          <p:nvPr>
            <p:extLst>
              <p:ext uri="{D42A27DB-BD31-4B8C-83A1-F6EECF244321}">
                <p14:modId xmlns:p14="http://schemas.microsoft.com/office/powerpoint/2010/main" val="51312922"/>
              </p:ext>
            </p:extLst>
          </p:nvPr>
        </p:nvGraphicFramePr>
        <p:xfrm>
          <a:off x="4896052" y="4768689"/>
          <a:ext cx="2233169" cy="1211074"/>
        </p:xfrm>
        <a:graphic>
          <a:graphicData uri="http://schemas.openxmlformats.org/drawingml/2006/table">
            <a:tbl>
              <a:tblPr firstRow="1" bandRow="1"/>
              <a:tblGrid>
                <a:gridCol w="765268">
                  <a:extLst>
                    <a:ext uri="{9D8B030D-6E8A-4147-A177-3AD203B41FA5}">
                      <a16:colId xmlns:a16="http://schemas.microsoft.com/office/drawing/2014/main" val="20000"/>
                    </a:ext>
                  </a:extLst>
                </a:gridCol>
                <a:gridCol w="1467901">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tx1">
                              <a:lumMod val="65000"/>
                              <a:lumOff val="35000"/>
                            </a:schemeClr>
                          </a:solidFill>
                          <a:latin typeface="Sherman Sans Book" pitchFamily="50" charset="0"/>
                          <a:ea typeface="Sherman Sans Book" pitchFamily="50" charset="0"/>
                          <a:cs typeface="Calibri"/>
                        </a:rPr>
                        <a:t>J</a:t>
                      </a:r>
                    </a:p>
                  </a:txBody>
                  <a:tcPr marL="68580" marR="68580" marT="34290" marB="34290" anchor="b">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group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COUNT(salaries)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3098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4529">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bl>
          </a:graphicData>
        </a:graphic>
      </p:graphicFrame>
      <p:sp>
        <p:nvSpPr>
          <p:cNvPr id="10" name="Rectangle 9">
            <a:extLst>
              <a:ext uri="{FF2B5EF4-FFF2-40B4-BE49-F238E27FC236}">
                <a16:creationId xmlns:a16="http://schemas.microsoft.com/office/drawing/2014/main" id="{43A3C71E-B519-430A-96A3-DDFADE2CD9C8}"/>
              </a:ext>
            </a:extLst>
          </p:cNvPr>
          <p:cNvSpPr/>
          <p:nvPr/>
        </p:nvSpPr>
        <p:spPr>
          <a:xfrm>
            <a:off x="801962" y="2170960"/>
            <a:ext cx="6442066" cy="3957466"/>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1" name="Rectangle 10">
            <a:extLst>
              <a:ext uri="{FF2B5EF4-FFF2-40B4-BE49-F238E27FC236}">
                <a16:creationId xmlns:a16="http://schemas.microsoft.com/office/drawing/2014/main" id="{A6E913B5-8A14-4D75-A85F-66A6C9E057E9}"/>
              </a:ext>
            </a:extLst>
          </p:cNvPr>
          <p:cNvSpPr/>
          <p:nvPr/>
        </p:nvSpPr>
        <p:spPr>
          <a:xfrm>
            <a:off x="3647699" y="2305259"/>
            <a:ext cx="846000" cy="1920240"/>
          </a:xfrm>
          <a:prstGeom prst="rect">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pic>
        <p:nvPicPr>
          <p:cNvPr id="12" name="Picture 11" descr="icon_job_tracker.png">
            <a:extLst>
              <a:ext uri="{FF2B5EF4-FFF2-40B4-BE49-F238E27FC236}">
                <a16:creationId xmlns:a16="http://schemas.microsoft.com/office/drawing/2014/main" id="{0A42F0F7-C9A6-4FD2-AD34-3DC297606AB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803473" y="3325470"/>
            <a:ext cx="511920" cy="511920"/>
          </a:xfrm>
          <a:prstGeom prst="rect">
            <a:avLst/>
          </a:prstGeom>
        </p:spPr>
      </p:pic>
      <p:cxnSp>
        <p:nvCxnSpPr>
          <p:cNvPr id="13" name="Straight Arrow Connector 12">
            <a:extLst>
              <a:ext uri="{FF2B5EF4-FFF2-40B4-BE49-F238E27FC236}">
                <a16:creationId xmlns:a16="http://schemas.microsoft.com/office/drawing/2014/main" id="{47CEE913-4DE2-487E-A10F-1BA19158D7F2}"/>
              </a:ext>
            </a:extLst>
          </p:cNvPr>
          <p:cNvCxnSpPr/>
          <p:nvPr/>
        </p:nvCxnSpPr>
        <p:spPr>
          <a:xfrm>
            <a:off x="3853279" y="3155064"/>
            <a:ext cx="462114" cy="0"/>
          </a:xfrm>
          <a:prstGeom prst="straightConnector1">
            <a:avLst/>
          </a:prstGeom>
          <a:noFill/>
          <a:ln w="25400" cap="flat" cmpd="sng" algn="ctr">
            <a:solidFill>
              <a:srgbClr val="595959"/>
            </a:solidFill>
            <a:prstDash val="solid"/>
            <a:headEnd type="none"/>
            <a:tailEnd type="triangle" w="lg" len="lg"/>
          </a:ln>
          <a:effectLst/>
        </p:spPr>
      </p:cxnSp>
      <p:cxnSp>
        <p:nvCxnSpPr>
          <p:cNvPr id="14" name="Straight Arrow Connector 13">
            <a:extLst>
              <a:ext uri="{FF2B5EF4-FFF2-40B4-BE49-F238E27FC236}">
                <a16:creationId xmlns:a16="http://schemas.microsoft.com/office/drawing/2014/main" id="{1DB035EC-960B-4AC1-BFCF-0FE21A82CB47}"/>
              </a:ext>
            </a:extLst>
          </p:cNvPr>
          <p:cNvCxnSpPr/>
          <p:nvPr/>
        </p:nvCxnSpPr>
        <p:spPr>
          <a:xfrm rot="16200000" flipH="1">
            <a:off x="5709617" y="4485952"/>
            <a:ext cx="547478" cy="0"/>
          </a:xfrm>
          <a:prstGeom prst="straightConnector1">
            <a:avLst/>
          </a:prstGeom>
          <a:noFill/>
          <a:ln w="25400" cap="flat" cmpd="sng" algn="ctr">
            <a:solidFill>
              <a:srgbClr val="595959"/>
            </a:solidFill>
            <a:prstDash val="solid"/>
            <a:headEnd type="none"/>
            <a:tailEnd type="triangle" w="lg" len="lg"/>
          </a:ln>
          <a:effectLst/>
        </p:spPr>
      </p:cxnSp>
      <p:pic>
        <p:nvPicPr>
          <p:cNvPr id="15" name="Picture 14" descr="icon_job_tracker.png">
            <a:extLst>
              <a:ext uri="{FF2B5EF4-FFF2-40B4-BE49-F238E27FC236}">
                <a16:creationId xmlns:a16="http://schemas.microsoft.com/office/drawing/2014/main" id="{7CF53507-6907-4D15-9587-956B96E2683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6105321" y="4222197"/>
            <a:ext cx="511920" cy="511920"/>
          </a:xfrm>
          <a:prstGeom prst="rect">
            <a:avLst/>
          </a:prstGeom>
        </p:spPr>
      </p:pic>
    </p:spTree>
    <p:extLst>
      <p:ext uri="{BB962C8B-B14F-4D97-AF65-F5344CB8AC3E}">
        <p14:creationId xmlns:p14="http://schemas.microsoft.com/office/powerpoint/2010/main" val="3255338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EB3310-480E-414E-93F4-022D8460E15F}"/>
              </a:ext>
            </a:extLst>
          </p:cNvPr>
          <p:cNvSpPr>
            <a:spLocks noGrp="1"/>
          </p:cNvSpPr>
          <p:nvPr>
            <p:ph type="title"/>
          </p:nvPr>
        </p:nvSpPr>
        <p:spPr/>
        <p:txBody>
          <a:bodyPr/>
          <a:lstStyle/>
          <a:p>
            <a:r>
              <a:rPr lang="en-US" dirty="0"/>
              <a:t>Demo: Grouping and Aggregates</a:t>
            </a:r>
          </a:p>
        </p:txBody>
      </p:sp>
      <p:sp>
        <p:nvSpPr>
          <p:cNvPr id="6" name="Content Placeholder 5">
            <a:extLst>
              <a:ext uri="{FF2B5EF4-FFF2-40B4-BE49-F238E27FC236}">
                <a16:creationId xmlns:a16="http://schemas.microsoft.com/office/drawing/2014/main" id="{4822100D-63FA-4B88-A47C-C21394C8BD19}"/>
              </a:ext>
            </a:extLst>
          </p:cNvPr>
          <p:cNvSpPr>
            <a:spLocks noGrp="1"/>
          </p:cNvSpPr>
          <p:nvPr>
            <p:ph idx="4294967295"/>
          </p:nvPr>
        </p:nvSpPr>
        <p:spPr>
          <a:xfrm>
            <a:off x="768096" y="2286000"/>
            <a:ext cx="7290055" cy="4023360"/>
          </a:xfrm>
        </p:spPr>
        <p:txBody>
          <a:bodyPr/>
          <a:lstStyle/>
          <a:p>
            <a:r>
              <a:rPr lang="en-US" dirty="0"/>
              <a:t>Let’s count each different letter grade (“A,” “B+,” etc.) and add up the total credits for each!</a:t>
            </a:r>
          </a:p>
        </p:txBody>
      </p:sp>
      <p:sp>
        <p:nvSpPr>
          <p:cNvPr id="3" name="Footer Placeholder 2">
            <a:extLst>
              <a:ext uri="{FF2B5EF4-FFF2-40B4-BE49-F238E27FC236}">
                <a16:creationId xmlns:a16="http://schemas.microsoft.com/office/drawing/2014/main" id="{B9697F68-43DF-402B-AAAA-B2C704106736}"/>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2DF1EE9A-C6DB-4C78-96AC-134D385B7444}"/>
              </a:ext>
            </a:extLst>
          </p:cNvPr>
          <p:cNvSpPr>
            <a:spLocks noGrp="1"/>
          </p:cNvSpPr>
          <p:nvPr>
            <p:ph type="sldNum" sz="quarter" idx="12"/>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139639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E7DD7727-9C38-49AC-A332-3066C3DE209B}"/>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Other Relational Operators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9462E437-A273-49F2-8496-C22B9F780C74}"/>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30A22467-0CD8-4A87-8623-7FC8808B73D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1007454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89425-5059-43A9-BCC7-42A9C04E8994}"/>
              </a:ext>
            </a:extLst>
          </p:cNvPr>
          <p:cNvSpPr>
            <a:spLocks noGrp="1"/>
          </p:cNvSpPr>
          <p:nvPr>
            <p:ph type="title"/>
          </p:nvPr>
        </p:nvSpPr>
        <p:spPr/>
        <p:txBody>
          <a:bodyPr>
            <a:noAutofit/>
          </a:bodyPr>
          <a:lstStyle/>
          <a:p>
            <a:r>
              <a:rPr lang="en-US" dirty="0"/>
              <a:t>The ORDER BY Operator</a:t>
            </a:r>
            <a:endParaRPr lang="en-IN" dirty="0"/>
          </a:p>
        </p:txBody>
      </p:sp>
      <p:sp>
        <p:nvSpPr>
          <p:cNvPr id="3" name="Content Placeholder 2">
            <a:extLst>
              <a:ext uri="{FF2B5EF4-FFF2-40B4-BE49-F238E27FC236}">
                <a16:creationId xmlns:a16="http://schemas.microsoft.com/office/drawing/2014/main" id="{26A2E033-C69F-4275-B6BE-85C48B81CC24}"/>
              </a:ext>
            </a:extLst>
          </p:cNvPr>
          <p:cNvSpPr>
            <a:spLocks noGrp="1"/>
          </p:cNvSpPr>
          <p:nvPr>
            <p:ph idx="4294967295"/>
          </p:nvPr>
        </p:nvSpPr>
        <p:spPr>
          <a:xfrm>
            <a:off x="977275" y="4254872"/>
            <a:ext cx="5988834" cy="270771"/>
          </a:xfrm>
        </p:spPr>
        <p:txBody>
          <a:bodyPr>
            <a:noAutofit/>
          </a:bodyPr>
          <a:lstStyle/>
          <a:p>
            <a:pPr algn="ct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byage = </a:t>
            </a:r>
            <a:r>
              <a:rPr lang="en-US" sz="1600" b="1" dirty="0">
                <a:solidFill>
                  <a:schemeClr val="tx1"/>
                </a:solidFill>
                <a:latin typeface="Consolas" panose="020B0609020204030204" pitchFamily="49" charset="0"/>
                <a:ea typeface="Sherman Sans Book" pitchFamily="50" charset="0"/>
                <a:cs typeface="Courier New" panose="02070309020205020404" pitchFamily="49" charset="0"/>
              </a:rPr>
              <a:t>ORDER</a:t>
            </a: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 salaries </a:t>
            </a:r>
            <a:r>
              <a:rPr lang="en-US" sz="1600" b="1" dirty="0">
                <a:solidFill>
                  <a:schemeClr val="tx1"/>
                </a:solidFill>
                <a:latin typeface="Consolas" panose="020B0609020204030204" pitchFamily="49" charset="0"/>
                <a:ea typeface="Sherman Sans Book" pitchFamily="50" charset="0"/>
                <a:cs typeface="Courier New" panose="02070309020205020404" pitchFamily="49" charset="0"/>
              </a:rPr>
              <a:t>BY</a:t>
            </a: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 age </a:t>
            </a:r>
            <a:r>
              <a:rPr lang="en-US" sz="1600" b="1" dirty="0">
                <a:solidFill>
                  <a:schemeClr val="tx1"/>
                </a:solidFill>
                <a:latin typeface="Consolas" panose="020B0609020204030204" pitchFamily="49" charset="0"/>
                <a:ea typeface="Sherman Sans Book" pitchFamily="50" charset="0"/>
                <a:cs typeface="Courier New" panose="02070309020205020404" pitchFamily="49" charset="0"/>
              </a:rPr>
              <a:t>ASC</a:t>
            </a:r>
            <a:r>
              <a:rPr lang="en-US" sz="1600" dirty="0">
                <a:solidFill>
                  <a:schemeClr val="tx1"/>
                </a:solidFill>
                <a:latin typeface="Consolas" panose="020B0609020204030204" pitchFamily="49" charset="0"/>
                <a:ea typeface="Sherman Sans Book" pitchFamily="50" charset="0"/>
                <a:cs typeface="Courier New" panose="02070309020205020404" pitchFamily="49" charset="0"/>
              </a:rPr>
              <a:t>;</a:t>
            </a:r>
          </a:p>
        </p:txBody>
      </p:sp>
      <p:sp>
        <p:nvSpPr>
          <p:cNvPr id="4" name="Footer Placeholder 3">
            <a:extLst>
              <a:ext uri="{FF2B5EF4-FFF2-40B4-BE49-F238E27FC236}">
                <a16:creationId xmlns:a16="http://schemas.microsoft.com/office/drawing/2014/main" id="{5CA9983A-87C3-4FDF-9233-3451FC384D1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C8C05C9-946E-4753-AB31-808F7F92AAD7}"/>
              </a:ext>
            </a:extLst>
          </p:cNvPr>
          <p:cNvSpPr>
            <a:spLocks noGrp="1"/>
          </p:cNvSpPr>
          <p:nvPr>
            <p:ph type="sldNum" sz="quarter" idx="12"/>
          </p:nvPr>
        </p:nvSpPr>
        <p:spPr/>
        <p:txBody>
          <a:bodyPr>
            <a:noAutofit/>
          </a:bodyPr>
          <a:lstStyle/>
          <a:p>
            <a:fld id="{4FAB73BC-B049-4115-A692-8D63A059BFB8}" type="slidenum">
              <a:rPr lang="en-US" smtClean="0"/>
              <a:t>29</a:t>
            </a:fld>
            <a:endParaRPr lang="en-US" dirty="0"/>
          </a:p>
        </p:txBody>
      </p:sp>
      <p:graphicFrame>
        <p:nvGraphicFramePr>
          <p:cNvPr id="6" name="Table 5">
            <a:extLst>
              <a:ext uri="{FF2B5EF4-FFF2-40B4-BE49-F238E27FC236}">
                <a16:creationId xmlns:a16="http://schemas.microsoft.com/office/drawing/2014/main" id="{18EE9D79-99F6-47A3-A4A5-E6D8B83948F3}"/>
              </a:ext>
            </a:extLst>
          </p:cNvPr>
          <p:cNvGraphicFramePr>
            <a:graphicFrameLocks noGrp="1"/>
          </p:cNvGraphicFramePr>
          <p:nvPr>
            <p:extLst>
              <p:ext uri="{D42A27DB-BD31-4B8C-83A1-F6EECF244321}">
                <p14:modId xmlns:p14="http://schemas.microsoft.com/office/powerpoint/2010/main" val="6178071"/>
              </p:ext>
            </p:extLst>
          </p:nvPr>
        </p:nvGraphicFramePr>
        <p:xfrm>
          <a:off x="977274" y="2295286"/>
          <a:ext cx="2631302" cy="1920240"/>
        </p:xfrm>
        <a:graphic>
          <a:graphicData uri="http://schemas.openxmlformats.org/drawingml/2006/table">
            <a:tbl>
              <a:tblPr firstRow="1" bandRow="1"/>
              <a:tblGrid>
                <a:gridCol w="659246">
                  <a:extLst>
                    <a:ext uri="{9D8B030D-6E8A-4147-A177-3AD203B41FA5}">
                      <a16:colId xmlns:a16="http://schemas.microsoft.com/office/drawing/2014/main" val="20000"/>
                    </a:ext>
                  </a:extLst>
                </a:gridCol>
                <a:gridCol w="559813">
                  <a:extLst>
                    <a:ext uri="{9D8B030D-6E8A-4147-A177-3AD203B41FA5}">
                      <a16:colId xmlns:a16="http://schemas.microsoft.com/office/drawing/2014/main" val="20001"/>
                    </a:ext>
                  </a:extLst>
                </a:gridCol>
                <a:gridCol w="804650">
                  <a:extLst>
                    <a:ext uri="{9D8B030D-6E8A-4147-A177-3AD203B41FA5}">
                      <a16:colId xmlns:a16="http://schemas.microsoft.com/office/drawing/2014/main" val="20002"/>
                    </a:ext>
                  </a:extLst>
                </a:gridCol>
                <a:gridCol w="607593">
                  <a:extLst>
                    <a:ext uri="{9D8B030D-6E8A-4147-A177-3AD203B41FA5}">
                      <a16:colId xmlns:a16="http://schemas.microsoft.com/office/drawing/2014/main" val="20003"/>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41000.00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60000.00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7" name="Table 6">
            <a:extLst>
              <a:ext uri="{FF2B5EF4-FFF2-40B4-BE49-F238E27FC236}">
                <a16:creationId xmlns:a16="http://schemas.microsoft.com/office/drawing/2014/main" id="{F114BF35-E818-4703-B5F2-6894BF527C57}"/>
              </a:ext>
            </a:extLst>
          </p:cNvPr>
          <p:cNvGraphicFramePr>
            <a:graphicFrameLocks noGrp="1"/>
          </p:cNvGraphicFramePr>
          <p:nvPr>
            <p:extLst>
              <p:ext uri="{D42A27DB-BD31-4B8C-83A1-F6EECF244321}">
                <p14:modId xmlns:p14="http://schemas.microsoft.com/office/powerpoint/2010/main" val="400703505"/>
              </p:ext>
            </p:extLst>
          </p:nvPr>
        </p:nvGraphicFramePr>
        <p:xfrm>
          <a:off x="4334806" y="2295286"/>
          <a:ext cx="2631302" cy="1920240"/>
        </p:xfrm>
        <a:graphic>
          <a:graphicData uri="http://schemas.openxmlformats.org/drawingml/2006/table">
            <a:tbl>
              <a:tblPr firstRow="1" bandRow="1"/>
              <a:tblGrid>
                <a:gridCol w="659246">
                  <a:extLst>
                    <a:ext uri="{9D8B030D-6E8A-4147-A177-3AD203B41FA5}">
                      <a16:colId xmlns:a16="http://schemas.microsoft.com/office/drawing/2014/main" val="20000"/>
                    </a:ext>
                  </a:extLst>
                </a:gridCol>
                <a:gridCol w="559813">
                  <a:extLst>
                    <a:ext uri="{9D8B030D-6E8A-4147-A177-3AD203B41FA5}">
                      <a16:colId xmlns:a16="http://schemas.microsoft.com/office/drawing/2014/main" val="20001"/>
                    </a:ext>
                  </a:extLst>
                </a:gridCol>
                <a:gridCol w="804650">
                  <a:extLst>
                    <a:ext uri="{9D8B030D-6E8A-4147-A177-3AD203B41FA5}">
                      <a16:colId xmlns:a16="http://schemas.microsoft.com/office/drawing/2014/main" val="20002"/>
                    </a:ext>
                  </a:extLst>
                </a:gridCol>
                <a:gridCol w="607593">
                  <a:extLst>
                    <a:ext uri="{9D8B030D-6E8A-4147-A177-3AD203B41FA5}">
                      <a16:colId xmlns:a16="http://schemas.microsoft.com/office/drawing/2014/main" val="20003"/>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byage</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41000.0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pic>
        <p:nvPicPr>
          <p:cNvPr id="8" name="Picture 7" descr="icon_job_tracker.png">
            <a:extLst>
              <a:ext uri="{FF2B5EF4-FFF2-40B4-BE49-F238E27FC236}">
                <a16:creationId xmlns:a16="http://schemas.microsoft.com/office/drawing/2014/main" id="{EE54CD9F-8605-402D-90BB-08B4D32765F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695183" y="3173040"/>
            <a:ext cx="511920" cy="511920"/>
          </a:xfrm>
          <a:prstGeom prst="rect">
            <a:avLst/>
          </a:prstGeom>
        </p:spPr>
      </p:pic>
      <p:cxnSp>
        <p:nvCxnSpPr>
          <p:cNvPr id="9" name="Straight Arrow Connector 8">
            <a:extLst>
              <a:ext uri="{FF2B5EF4-FFF2-40B4-BE49-F238E27FC236}">
                <a16:creationId xmlns:a16="http://schemas.microsoft.com/office/drawing/2014/main" id="{76014716-24CD-42AE-AD3D-CA7036B1922B}"/>
              </a:ext>
            </a:extLst>
          </p:cNvPr>
          <p:cNvCxnSpPr/>
          <p:nvPr/>
        </p:nvCxnSpPr>
        <p:spPr>
          <a:xfrm>
            <a:off x="3744989" y="3002634"/>
            <a:ext cx="462114" cy="0"/>
          </a:xfrm>
          <a:prstGeom prst="straightConnector1">
            <a:avLst/>
          </a:prstGeom>
          <a:noFill/>
          <a:ln w="25400" cap="flat" cmpd="sng" algn="ctr">
            <a:solidFill>
              <a:srgbClr val="595959"/>
            </a:solidFill>
            <a:prstDash val="solid"/>
            <a:headEnd type="none"/>
            <a:tailEnd type="triangle" w="lg" len="lg"/>
          </a:ln>
          <a:effectLst/>
        </p:spPr>
      </p:cxnSp>
      <p:sp>
        <p:nvSpPr>
          <p:cNvPr id="10" name="Rectangle 9">
            <a:extLst>
              <a:ext uri="{FF2B5EF4-FFF2-40B4-BE49-F238E27FC236}">
                <a16:creationId xmlns:a16="http://schemas.microsoft.com/office/drawing/2014/main" id="{0F653A8D-19E2-41FF-9B96-FB89C9817DD7}"/>
              </a:ext>
            </a:extLst>
          </p:cNvPr>
          <p:cNvSpPr/>
          <p:nvPr/>
        </p:nvSpPr>
        <p:spPr>
          <a:xfrm>
            <a:off x="801962" y="2170960"/>
            <a:ext cx="6359126" cy="244213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654645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64069-208C-4B77-B848-A7D46C58CC53}"/>
              </a:ext>
            </a:extLst>
          </p:cNvPr>
          <p:cNvSpPr>
            <a:spLocks noGrp="1"/>
          </p:cNvSpPr>
          <p:nvPr>
            <p:ph type="title"/>
          </p:nvPr>
        </p:nvSpPr>
        <p:spPr/>
        <p:txBody>
          <a:bodyPr>
            <a:noAutofit/>
          </a:bodyPr>
          <a:lstStyle/>
          <a:p>
            <a:pPr>
              <a:lnSpc>
                <a:spcPct val="100000"/>
              </a:lnSpc>
            </a:pPr>
            <a:r>
              <a:rPr lang="en-US" dirty="0"/>
              <a:t>Why Use Pig?</a:t>
            </a:r>
          </a:p>
        </p:txBody>
      </p:sp>
      <p:sp>
        <p:nvSpPr>
          <p:cNvPr id="3" name="Content Placeholder 2">
            <a:extLst>
              <a:ext uri="{FF2B5EF4-FFF2-40B4-BE49-F238E27FC236}">
                <a16:creationId xmlns:a16="http://schemas.microsoft.com/office/drawing/2014/main" id="{AA703A14-9ACA-43DD-9AB8-9473182E2427}"/>
              </a:ext>
            </a:extLst>
          </p:cNvPr>
          <p:cNvSpPr>
            <a:spLocks noGrp="1"/>
          </p:cNvSpPr>
          <p:nvPr>
            <p:ph idx="4294967295"/>
          </p:nvPr>
        </p:nvSpPr>
        <p:spPr>
          <a:xfrm>
            <a:off x="768096" y="2286000"/>
            <a:ext cx="7290055" cy="2865037"/>
          </a:xfrm>
        </p:spPr>
        <p:txBody>
          <a:bodyPr>
            <a:noAutofit/>
          </a:bodyPr>
          <a:lstStyle/>
          <a:p>
            <a:r>
              <a:rPr lang="en-US" dirty="0"/>
              <a:t>ETL; Extract-Transform-Load type jobs:</a:t>
            </a:r>
          </a:p>
          <a:p>
            <a:pPr lvl="1"/>
            <a:r>
              <a:rPr lang="en-US" dirty="0"/>
              <a:t>Transforming data</a:t>
            </a:r>
          </a:p>
          <a:p>
            <a:pPr lvl="1"/>
            <a:r>
              <a:rPr lang="en-US" dirty="0"/>
              <a:t>Cleaning data</a:t>
            </a:r>
          </a:p>
          <a:p>
            <a:pPr lvl="1"/>
            <a:r>
              <a:rPr lang="en-US" dirty="0"/>
              <a:t>Process data—aggregate data</a:t>
            </a:r>
          </a:p>
          <a:p>
            <a:pPr lvl="1"/>
            <a:r>
              <a:rPr lang="en-US" dirty="0"/>
              <a:t>Pull samples of data/get subsets</a:t>
            </a:r>
          </a:p>
          <a:p>
            <a:r>
              <a:rPr lang="en-US" dirty="0"/>
              <a:t>Data are loaded, manipulated, and then stored back in HDFS in better preparation for data analysis.</a:t>
            </a:r>
          </a:p>
        </p:txBody>
      </p:sp>
      <p:sp>
        <p:nvSpPr>
          <p:cNvPr id="4" name="Footer Placeholder 3">
            <a:extLst>
              <a:ext uri="{FF2B5EF4-FFF2-40B4-BE49-F238E27FC236}">
                <a16:creationId xmlns:a16="http://schemas.microsoft.com/office/drawing/2014/main" id="{768F2742-28CB-4860-91ED-53D9DFBA531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B379D1F-A279-49AB-9B6E-7A3DA5EDBD9D}"/>
              </a:ext>
            </a:extLst>
          </p:cNvPr>
          <p:cNvSpPr>
            <a:spLocks noGrp="1"/>
          </p:cNvSpPr>
          <p:nvPr>
            <p:ph type="sldNum" sz="quarter" idx="12"/>
          </p:nvPr>
        </p:nvSpPr>
        <p:spPr/>
        <p:txBody>
          <a:bodyPr>
            <a:noAutofit/>
          </a:bodyPr>
          <a:lstStyle/>
          <a:p>
            <a:fld id="{4FAB73BC-B049-4115-A692-8D63A059BFB8}" type="slidenum">
              <a:rPr lang="en-US" smtClean="0"/>
              <a:pPr/>
              <a:t>3</a:t>
            </a:fld>
            <a:endParaRPr lang="en-US" dirty="0"/>
          </a:p>
        </p:txBody>
      </p:sp>
      <p:sp>
        <p:nvSpPr>
          <p:cNvPr id="6" name="Rectangle 5">
            <a:extLst>
              <a:ext uri="{FF2B5EF4-FFF2-40B4-BE49-F238E27FC236}">
                <a16:creationId xmlns:a16="http://schemas.microsoft.com/office/drawing/2014/main" id="{0FB19350-E8B0-4154-B28A-72C2167198AF}"/>
              </a:ext>
            </a:extLst>
          </p:cNvPr>
          <p:cNvSpPr/>
          <p:nvPr/>
        </p:nvSpPr>
        <p:spPr>
          <a:xfrm>
            <a:off x="947389" y="5347827"/>
            <a:ext cx="1381980" cy="800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Original</a:t>
            </a:r>
            <a:br>
              <a:rPr lang="en-US" dirty="0">
                <a:latin typeface="Sherman Sans Book" pitchFamily="50" charset="0"/>
                <a:ea typeface="Sherman Sans Book" pitchFamily="50" charset="0"/>
              </a:rPr>
            </a:br>
            <a:r>
              <a:rPr lang="en-US" dirty="0">
                <a:latin typeface="Sherman Sans Book" pitchFamily="50" charset="0"/>
                <a:ea typeface="Sherman Sans Book" pitchFamily="50" charset="0"/>
              </a:rPr>
              <a:t>data</a:t>
            </a:r>
          </a:p>
        </p:txBody>
      </p:sp>
      <p:sp>
        <p:nvSpPr>
          <p:cNvPr id="7" name="Rectangle 6">
            <a:extLst>
              <a:ext uri="{FF2B5EF4-FFF2-40B4-BE49-F238E27FC236}">
                <a16:creationId xmlns:a16="http://schemas.microsoft.com/office/drawing/2014/main" id="{6CA07922-6EB7-4E69-ADC4-3BF626C23849}"/>
              </a:ext>
            </a:extLst>
          </p:cNvPr>
          <p:cNvSpPr/>
          <p:nvPr/>
        </p:nvSpPr>
        <p:spPr>
          <a:xfrm>
            <a:off x="6490987" y="5328221"/>
            <a:ext cx="1381980" cy="8001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latin typeface="Sherman Sans Book" pitchFamily="50" charset="0"/>
                <a:ea typeface="Sherman Sans Book" pitchFamily="50" charset="0"/>
              </a:rPr>
              <a:t>Transformed data</a:t>
            </a:r>
          </a:p>
        </p:txBody>
      </p:sp>
      <p:sp>
        <p:nvSpPr>
          <p:cNvPr id="8" name="Arrow: Right 7">
            <a:extLst>
              <a:ext uri="{FF2B5EF4-FFF2-40B4-BE49-F238E27FC236}">
                <a16:creationId xmlns:a16="http://schemas.microsoft.com/office/drawing/2014/main" id="{076ECE09-BAAC-4BF6-ABF1-032275F379F3}"/>
              </a:ext>
            </a:extLst>
          </p:cNvPr>
          <p:cNvSpPr/>
          <p:nvPr/>
        </p:nvSpPr>
        <p:spPr>
          <a:xfrm>
            <a:off x="2936627" y="5325039"/>
            <a:ext cx="2928551" cy="874116"/>
          </a:xfrm>
          <a:prstGeom prst="rightArrow">
            <a:avLst/>
          </a:prstGeom>
          <a:ln w="25400">
            <a:solidFill>
              <a:srgbClr val="595959"/>
            </a:solidFill>
          </a:ln>
        </p:spPr>
        <p:style>
          <a:lnRef idx="2">
            <a:schemeClr val="accent3"/>
          </a:lnRef>
          <a:fillRef idx="1">
            <a:schemeClr val="lt1"/>
          </a:fillRef>
          <a:effectRef idx="0">
            <a:schemeClr val="accent3"/>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Pig script</a:t>
            </a:r>
          </a:p>
        </p:txBody>
      </p:sp>
    </p:spTree>
    <p:extLst>
      <p:ext uri="{BB962C8B-B14F-4D97-AF65-F5344CB8AC3E}">
        <p14:creationId xmlns:p14="http://schemas.microsoft.com/office/powerpoint/2010/main" val="1432618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3ABC-5C5C-42CF-ABE6-D1584A11B371}"/>
              </a:ext>
            </a:extLst>
          </p:cNvPr>
          <p:cNvSpPr>
            <a:spLocks noGrp="1"/>
          </p:cNvSpPr>
          <p:nvPr>
            <p:ph type="title"/>
          </p:nvPr>
        </p:nvSpPr>
        <p:spPr/>
        <p:txBody>
          <a:bodyPr>
            <a:noAutofit/>
          </a:bodyPr>
          <a:lstStyle/>
          <a:p>
            <a:r>
              <a:rPr lang="en-US" dirty="0"/>
              <a:t>The CASE Operator</a:t>
            </a:r>
            <a:endParaRPr lang="en-IN" dirty="0"/>
          </a:p>
        </p:txBody>
      </p:sp>
      <p:sp>
        <p:nvSpPr>
          <p:cNvPr id="3" name="Content Placeholder 2">
            <a:extLst>
              <a:ext uri="{FF2B5EF4-FFF2-40B4-BE49-F238E27FC236}">
                <a16:creationId xmlns:a16="http://schemas.microsoft.com/office/drawing/2014/main" id="{D779F16D-AC78-48B8-830A-39B3028DC0EC}"/>
              </a:ext>
            </a:extLst>
          </p:cNvPr>
          <p:cNvSpPr>
            <a:spLocks noGrp="1"/>
          </p:cNvSpPr>
          <p:nvPr>
            <p:ph idx="4294967295"/>
          </p:nvPr>
        </p:nvSpPr>
        <p:spPr>
          <a:xfrm>
            <a:off x="768096" y="4441370"/>
            <a:ext cx="7996525" cy="1867989"/>
          </a:xfrm>
        </p:spPr>
        <p:txBody>
          <a:bodyPr>
            <a:noAutofit/>
          </a:bodyPr>
          <a:lstStyle/>
          <a:p>
            <a:r>
              <a:rPr lang="en-US" sz="1400" dirty="0">
                <a:solidFill>
                  <a:schemeClr val="tx1"/>
                </a:solidFill>
                <a:latin typeface="Consolas" panose="020B0609020204030204" pitchFamily="49" charset="0"/>
                <a:cs typeface="Courier New" panose="02070309020205020404" pitchFamily="49" charset="0"/>
              </a:rPr>
              <a:t>bonuses = FOREACH salaries GENERATE salary, (</a:t>
            </a:r>
          </a:p>
          <a:p>
            <a:r>
              <a:rPr lang="en-US" sz="1400" dirty="0">
                <a:solidFill>
                  <a:schemeClr val="tx1"/>
                </a:solidFill>
                <a:latin typeface="Consolas" panose="020B0609020204030204" pitchFamily="49" charset="0"/>
                <a:cs typeface="Courier New" panose="02070309020205020404" pitchFamily="49" charset="0"/>
              </a:rPr>
              <a:t>     </a:t>
            </a:r>
            <a:r>
              <a:rPr lang="en-US" sz="1400" b="1" dirty="0">
                <a:solidFill>
                  <a:schemeClr val="tx1"/>
                </a:solidFill>
                <a:latin typeface="Consolas" panose="020B0609020204030204" pitchFamily="49" charset="0"/>
                <a:cs typeface="Courier New" panose="02070309020205020404" pitchFamily="49" charset="0"/>
              </a:rPr>
              <a:t>CASE</a:t>
            </a:r>
          </a:p>
          <a:p>
            <a:r>
              <a:rPr lang="en-US" sz="1400" dirty="0">
                <a:solidFill>
                  <a:schemeClr val="tx1"/>
                </a:solidFill>
                <a:latin typeface="Consolas" panose="020B0609020204030204" pitchFamily="49" charset="0"/>
                <a:cs typeface="Courier New" panose="02070309020205020404" pitchFamily="49" charset="0"/>
              </a:rPr>
              <a:t> 	   </a:t>
            </a:r>
            <a:r>
              <a:rPr lang="en-US" sz="1400" b="1" dirty="0">
                <a:solidFill>
                  <a:schemeClr val="tx1"/>
                </a:solidFill>
                <a:latin typeface="Consolas" panose="020B0609020204030204" pitchFamily="49" charset="0"/>
                <a:cs typeface="Courier New" panose="02070309020205020404" pitchFamily="49" charset="0"/>
              </a:rPr>
              <a:t>WHEN</a:t>
            </a:r>
            <a:r>
              <a:rPr lang="en-US" sz="1400" dirty="0">
                <a:solidFill>
                  <a:schemeClr val="tx1"/>
                </a:solidFill>
                <a:latin typeface="Consolas" panose="020B0609020204030204" pitchFamily="49" charset="0"/>
                <a:cs typeface="Courier New" panose="02070309020205020404" pitchFamily="49" charset="0"/>
              </a:rPr>
              <a:t> salary &gt;= 70000.00 </a:t>
            </a:r>
            <a:r>
              <a:rPr lang="en-US" sz="1400" b="1" dirty="0">
                <a:solidFill>
                  <a:schemeClr val="tx1"/>
                </a:solidFill>
                <a:latin typeface="Consolas" panose="020B0609020204030204" pitchFamily="49" charset="0"/>
                <a:cs typeface="Courier New" panose="02070309020205020404" pitchFamily="49" charset="0"/>
              </a:rPr>
              <a:t>THEN</a:t>
            </a:r>
            <a:r>
              <a:rPr lang="en-US" sz="1400" dirty="0">
                <a:solidFill>
                  <a:schemeClr val="tx1"/>
                </a:solidFill>
                <a:latin typeface="Consolas" panose="020B0609020204030204" pitchFamily="49" charset="0"/>
                <a:cs typeface="Courier New" panose="02070309020205020404" pitchFamily="49" charset="0"/>
              </a:rPr>
              <a:t> salary * 0.10</a:t>
            </a:r>
          </a:p>
          <a:p>
            <a:r>
              <a:rPr lang="en-US" sz="1400" dirty="0">
                <a:solidFill>
                  <a:schemeClr val="tx1"/>
                </a:solidFill>
                <a:latin typeface="Consolas" panose="020B0609020204030204" pitchFamily="49" charset="0"/>
                <a:cs typeface="Courier New" panose="02070309020205020404" pitchFamily="49" charset="0"/>
              </a:rPr>
              <a:t> 	   </a:t>
            </a:r>
            <a:r>
              <a:rPr lang="tr-TR" sz="1400" b="1" dirty="0">
                <a:solidFill>
                  <a:schemeClr val="tx1"/>
                </a:solidFill>
                <a:latin typeface="Consolas" panose="020B0609020204030204" pitchFamily="49" charset="0"/>
                <a:cs typeface="Courier New" panose="02070309020205020404" pitchFamily="49" charset="0"/>
              </a:rPr>
              <a:t>WHEN</a:t>
            </a:r>
            <a:r>
              <a:rPr lang="tr-TR" sz="1400" dirty="0">
                <a:solidFill>
                  <a:schemeClr val="tx1"/>
                </a:solidFill>
                <a:latin typeface="Consolas" panose="020B0609020204030204" pitchFamily="49" charset="0"/>
                <a:cs typeface="Courier New" panose="02070309020205020404" pitchFamily="49" charset="0"/>
              </a:rPr>
              <a:t> salary &lt; 70000.00 </a:t>
            </a:r>
          </a:p>
          <a:p>
            <a:r>
              <a:rPr lang="tr-TR" sz="1400" dirty="0">
                <a:solidFill>
                  <a:schemeClr val="tx1"/>
                </a:solidFill>
                <a:latin typeface="Consolas" panose="020B0609020204030204" pitchFamily="49" charset="0"/>
                <a:cs typeface="Courier New" panose="02070309020205020404" pitchFamily="49" charset="0"/>
              </a:rPr>
              <a:t> 	</a:t>
            </a:r>
            <a:r>
              <a:rPr lang="en-IN" sz="1400" dirty="0">
                <a:solidFill>
                  <a:schemeClr val="tx1"/>
                </a:solidFill>
                <a:latin typeface="Consolas" panose="020B0609020204030204" pitchFamily="49" charset="0"/>
                <a:cs typeface="Courier New" panose="02070309020205020404" pitchFamily="49" charset="0"/>
              </a:rPr>
              <a:t>        </a:t>
            </a:r>
            <a:r>
              <a:rPr lang="tr-TR" sz="1400" dirty="0">
                <a:solidFill>
                  <a:schemeClr val="tx1"/>
                </a:solidFill>
                <a:latin typeface="Consolas" panose="020B0609020204030204" pitchFamily="49" charset="0"/>
                <a:cs typeface="Courier New" panose="02070309020205020404" pitchFamily="49" charset="0"/>
              </a:rPr>
              <a:t>AND salary &gt;= 30000.0 </a:t>
            </a:r>
            <a:r>
              <a:rPr lang="tr-TR" sz="1400" b="1" dirty="0">
                <a:solidFill>
                  <a:schemeClr val="tx1"/>
                </a:solidFill>
                <a:latin typeface="Consolas" panose="020B0609020204030204" pitchFamily="49" charset="0"/>
                <a:cs typeface="Courier New" panose="02070309020205020404" pitchFamily="49" charset="0"/>
              </a:rPr>
              <a:t>THEN</a:t>
            </a:r>
            <a:r>
              <a:rPr lang="tr-TR" sz="1400" dirty="0">
                <a:solidFill>
                  <a:schemeClr val="tx1"/>
                </a:solidFill>
                <a:latin typeface="Consolas" panose="020B0609020204030204" pitchFamily="49" charset="0"/>
                <a:cs typeface="Courier New" panose="02070309020205020404" pitchFamily="49" charset="0"/>
              </a:rPr>
              <a:t> salary * 0.05</a:t>
            </a:r>
          </a:p>
          <a:p>
            <a:r>
              <a:rPr lang="tr-TR" sz="1400" dirty="0">
                <a:solidFill>
                  <a:schemeClr val="tx1"/>
                </a:solidFill>
                <a:latin typeface="Consolas" panose="020B0609020204030204" pitchFamily="49" charset="0"/>
                <a:cs typeface="Courier New" panose="02070309020205020404" pitchFamily="49" charset="0"/>
              </a:rPr>
              <a:t>	</a:t>
            </a:r>
            <a:r>
              <a:rPr lang="en-IN" sz="1400" dirty="0">
                <a:solidFill>
                  <a:schemeClr val="tx1"/>
                </a:solidFill>
                <a:latin typeface="Consolas" panose="020B0609020204030204" pitchFamily="49" charset="0"/>
                <a:cs typeface="Courier New" panose="02070309020205020404" pitchFamily="49" charset="0"/>
              </a:rPr>
              <a:t>   </a:t>
            </a:r>
            <a:r>
              <a:rPr lang="tr-TR" sz="1400" b="1" dirty="0">
                <a:solidFill>
                  <a:schemeClr val="tx1"/>
                </a:solidFill>
                <a:latin typeface="Consolas" panose="020B0609020204030204" pitchFamily="49" charset="0"/>
                <a:cs typeface="Courier New" panose="02070309020205020404" pitchFamily="49" charset="0"/>
              </a:rPr>
              <a:t>WHEN</a:t>
            </a:r>
            <a:r>
              <a:rPr lang="tr-TR" sz="1400" dirty="0">
                <a:solidFill>
                  <a:schemeClr val="tx1"/>
                </a:solidFill>
                <a:latin typeface="Consolas" panose="020B0609020204030204" pitchFamily="49" charset="0"/>
                <a:cs typeface="Courier New" panose="02070309020205020404" pitchFamily="49" charset="0"/>
              </a:rPr>
              <a:t> salary &lt; 30000.0 </a:t>
            </a:r>
            <a:r>
              <a:rPr lang="tr-TR" sz="1400" b="1" dirty="0">
                <a:solidFill>
                  <a:schemeClr val="tx1"/>
                </a:solidFill>
                <a:latin typeface="Consolas" panose="020B0609020204030204" pitchFamily="49" charset="0"/>
                <a:cs typeface="Courier New" panose="02070309020205020404" pitchFamily="49" charset="0"/>
              </a:rPr>
              <a:t>THEN</a:t>
            </a:r>
            <a:r>
              <a:rPr lang="tr-TR" sz="1400" dirty="0">
                <a:solidFill>
                  <a:schemeClr val="tx1"/>
                </a:solidFill>
                <a:latin typeface="Consolas" panose="020B0609020204030204" pitchFamily="49" charset="0"/>
                <a:cs typeface="Courier New" panose="02070309020205020404" pitchFamily="49" charset="0"/>
              </a:rPr>
              <a:t> 0.0</a:t>
            </a:r>
            <a:endParaRPr lang="en-US" sz="1400" dirty="0">
              <a:solidFill>
                <a:schemeClr val="tx1"/>
              </a:solidFill>
              <a:latin typeface="Consolas" panose="020B0609020204030204" pitchFamily="49" charset="0"/>
              <a:cs typeface="Courier New" panose="02070309020205020404" pitchFamily="49" charset="0"/>
            </a:endParaRPr>
          </a:p>
          <a:p>
            <a:r>
              <a:rPr lang="en-US" sz="1400" dirty="0">
                <a:solidFill>
                  <a:schemeClr val="tx1"/>
                </a:solidFill>
                <a:latin typeface="Consolas" panose="020B0609020204030204" pitchFamily="49" charset="0"/>
                <a:cs typeface="Courier New" panose="02070309020205020404" pitchFamily="49" charset="0"/>
              </a:rPr>
              <a:t> 	</a:t>
            </a:r>
            <a:r>
              <a:rPr lang="en-US" sz="1400" b="1" dirty="0">
                <a:solidFill>
                  <a:schemeClr val="tx1"/>
                </a:solidFill>
                <a:latin typeface="Consolas" panose="020B0609020204030204" pitchFamily="49" charset="0"/>
                <a:cs typeface="Courier New" panose="02070309020205020404" pitchFamily="49" charset="0"/>
              </a:rPr>
              <a:t>END</a:t>
            </a:r>
            <a:r>
              <a:rPr lang="en-US" sz="1400" dirty="0">
                <a:solidFill>
                  <a:schemeClr val="tx1"/>
                </a:solidFill>
                <a:latin typeface="Consolas" panose="020B0609020204030204" pitchFamily="49" charset="0"/>
                <a:cs typeface="Courier New" panose="02070309020205020404" pitchFamily="49" charset="0"/>
              </a:rPr>
              <a:t>) AS bonus;</a:t>
            </a:r>
          </a:p>
        </p:txBody>
      </p:sp>
      <p:sp>
        <p:nvSpPr>
          <p:cNvPr id="4" name="Footer Placeholder 3">
            <a:extLst>
              <a:ext uri="{FF2B5EF4-FFF2-40B4-BE49-F238E27FC236}">
                <a16:creationId xmlns:a16="http://schemas.microsoft.com/office/drawing/2014/main" id="{6DC44BDC-080C-4E33-82F1-85AF57FC534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2BF2D8C-D589-4E77-A406-952B820B8D96}"/>
              </a:ext>
            </a:extLst>
          </p:cNvPr>
          <p:cNvSpPr>
            <a:spLocks noGrp="1"/>
          </p:cNvSpPr>
          <p:nvPr>
            <p:ph type="sldNum" sz="quarter" idx="12"/>
          </p:nvPr>
        </p:nvSpPr>
        <p:spPr/>
        <p:txBody>
          <a:bodyPr>
            <a:noAutofit/>
          </a:bodyPr>
          <a:lstStyle/>
          <a:p>
            <a:fld id="{4FAB73BC-B049-4115-A692-8D63A059BFB8}" type="slidenum">
              <a:rPr lang="en-US" smtClean="0"/>
              <a:t>30</a:t>
            </a:fld>
            <a:endParaRPr lang="en-US" dirty="0"/>
          </a:p>
        </p:txBody>
      </p:sp>
      <p:graphicFrame>
        <p:nvGraphicFramePr>
          <p:cNvPr id="9" name="Table 8">
            <a:extLst>
              <a:ext uri="{FF2B5EF4-FFF2-40B4-BE49-F238E27FC236}">
                <a16:creationId xmlns:a16="http://schemas.microsoft.com/office/drawing/2014/main" id="{64628C45-E858-4DB4-855C-EB6E3FF6B607}"/>
              </a:ext>
            </a:extLst>
          </p:cNvPr>
          <p:cNvGraphicFramePr>
            <a:graphicFrameLocks noGrp="1"/>
          </p:cNvGraphicFramePr>
          <p:nvPr>
            <p:extLst>
              <p:ext uri="{D42A27DB-BD31-4B8C-83A1-F6EECF244321}">
                <p14:modId xmlns:p14="http://schemas.microsoft.com/office/powerpoint/2010/main" val="3207523999"/>
              </p:ext>
            </p:extLst>
          </p:nvPr>
        </p:nvGraphicFramePr>
        <p:xfrm>
          <a:off x="4338519" y="2299605"/>
          <a:ext cx="1755625" cy="1920240"/>
        </p:xfrm>
        <a:graphic>
          <a:graphicData uri="http://schemas.openxmlformats.org/drawingml/2006/table">
            <a:tbl>
              <a:tblPr firstRow="1" bandRow="1"/>
              <a:tblGrid>
                <a:gridCol w="1000298">
                  <a:extLst>
                    <a:ext uri="{9D8B030D-6E8A-4147-A177-3AD203B41FA5}">
                      <a16:colId xmlns:a16="http://schemas.microsoft.com/office/drawing/2014/main" val="20000"/>
                    </a:ext>
                  </a:extLst>
                </a:gridCol>
                <a:gridCol w="755327">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bonuses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bonus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41000.0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2050.0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55000.00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2750.0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10" name="Rectangle 9">
            <a:extLst>
              <a:ext uri="{FF2B5EF4-FFF2-40B4-BE49-F238E27FC236}">
                <a16:creationId xmlns:a16="http://schemas.microsoft.com/office/drawing/2014/main" id="{7366ED2B-660F-4E32-9BC1-440F264D4C1C}"/>
              </a:ext>
            </a:extLst>
          </p:cNvPr>
          <p:cNvSpPr/>
          <p:nvPr/>
        </p:nvSpPr>
        <p:spPr>
          <a:xfrm>
            <a:off x="801962" y="2170960"/>
            <a:ext cx="5468209" cy="2270410"/>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pic>
        <p:nvPicPr>
          <p:cNvPr id="13" name="Picture 12" descr="icon_job_tracker.png">
            <a:extLst>
              <a:ext uri="{FF2B5EF4-FFF2-40B4-BE49-F238E27FC236}">
                <a16:creationId xmlns:a16="http://schemas.microsoft.com/office/drawing/2014/main" id="{EE54CD9F-8605-402D-90BB-08B4D32765F8}"/>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695183" y="3173040"/>
            <a:ext cx="511920" cy="511920"/>
          </a:xfrm>
          <a:prstGeom prst="rect">
            <a:avLst/>
          </a:prstGeom>
        </p:spPr>
      </p:pic>
      <p:cxnSp>
        <p:nvCxnSpPr>
          <p:cNvPr id="14" name="Straight Arrow Connector 13">
            <a:extLst>
              <a:ext uri="{FF2B5EF4-FFF2-40B4-BE49-F238E27FC236}">
                <a16:creationId xmlns:a16="http://schemas.microsoft.com/office/drawing/2014/main" id="{76014716-24CD-42AE-AD3D-CA7036B1922B}"/>
              </a:ext>
            </a:extLst>
          </p:cNvPr>
          <p:cNvCxnSpPr/>
          <p:nvPr/>
        </p:nvCxnSpPr>
        <p:spPr>
          <a:xfrm>
            <a:off x="3744989" y="3002634"/>
            <a:ext cx="462114" cy="0"/>
          </a:xfrm>
          <a:prstGeom prst="straightConnector1">
            <a:avLst/>
          </a:prstGeom>
          <a:noFill/>
          <a:ln w="25400" cap="flat" cmpd="sng" algn="ctr">
            <a:solidFill>
              <a:srgbClr val="595959"/>
            </a:solidFill>
            <a:prstDash val="solid"/>
            <a:headEnd type="none"/>
            <a:tailEnd type="triangle" w="lg" len="lg"/>
          </a:ln>
          <a:effectLst/>
        </p:spPr>
      </p:cxnSp>
      <p:graphicFrame>
        <p:nvGraphicFramePr>
          <p:cNvPr id="15" name="Table 14">
            <a:extLst>
              <a:ext uri="{FF2B5EF4-FFF2-40B4-BE49-F238E27FC236}">
                <a16:creationId xmlns:a16="http://schemas.microsoft.com/office/drawing/2014/main" id="{18EE9D79-99F6-47A3-A4A5-E6D8B83948F3}"/>
              </a:ext>
            </a:extLst>
          </p:cNvPr>
          <p:cNvGraphicFramePr>
            <a:graphicFrameLocks noGrp="1"/>
          </p:cNvGraphicFramePr>
          <p:nvPr>
            <p:extLst>
              <p:ext uri="{D42A27DB-BD31-4B8C-83A1-F6EECF244321}">
                <p14:modId xmlns:p14="http://schemas.microsoft.com/office/powerpoint/2010/main" val="2950458153"/>
              </p:ext>
            </p:extLst>
          </p:nvPr>
        </p:nvGraphicFramePr>
        <p:xfrm>
          <a:off x="977274" y="2295286"/>
          <a:ext cx="2631302" cy="1920240"/>
        </p:xfrm>
        <a:graphic>
          <a:graphicData uri="http://schemas.openxmlformats.org/drawingml/2006/table">
            <a:tbl>
              <a:tblPr firstRow="1" bandRow="1"/>
              <a:tblGrid>
                <a:gridCol w="659246">
                  <a:extLst>
                    <a:ext uri="{9D8B030D-6E8A-4147-A177-3AD203B41FA5}">
                      <a16:colId xmlns:a16="http://schemas.microsoft.com/office/drawing/2014/main" val="20000"/>
                    </a:ext>
                  </a:extLst>
                </a:gridCol>
                <a:gridCol w="559813">
                  <a:extLst>
                    <a:ext uri="{9D8B030D-6E8A-4147-A177-3AD203B41FA5}">
                      <a16:colId xmlns:a16="http://schemas.microsoft.com/office/drawing/2014/main" val="20001"/>
                    </a:ext>
                  </a:extLst>
                </a:gridCol>
                <a:gridCol w="804650">
                  <a:extLst>
                    <a:ext uri="{9D8B030D-6E8A-4147-A177-3AD203B41FA5}">
                      <a16:colId xmlns:a16="http://schemas.microsoft.com/office/drawing/2014/main" val="20002"/>
                    </a:ext>
                  </a:extLst>
                </a:gridCol>
                <a:gridCol w="607593">
                  <a:extLst>
                    <a:ext uri="{9D8B030D-6E8A-4147-A177-3AD203B41FA5}">
                      <a16:colId xmlns:a16="http://schemas.microsoft.com/office/drawing/2014/main" val="20003"/>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salaries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solidFill>
                        <a:srgbClr val="F2F2F2"/>
                      </a:solid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gender</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age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salary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zip</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66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41000.0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76000.0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95102</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45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20000.0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95105</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28</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55000.0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95103</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819954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CF443-0899-4261-B211-45968B23D568}"/>
              </a:ext>
            </a:extLst>
          </p:cNvPr>
          <p:cNvSpPr>
            <a:spLocks noGrp="1"/>
          </p:cNvSpPr>
          <p:nvPr>
            <p:ph type="title"/>
          </p:nvPr>
        </p:nvSpPr>
        <p:spPr/>
        <p:txBody>
          <a:bodyPr>
            <a:noAutofit/>
          </a:bodyPr>
          <a:lstStyle/>
          <a:p>
            <a:r>
              <a:rPr lang="en-US" dirty="0"/>
              <a:t>The DISTINCT Operator</a:t>
            </a:r>
            <a:endParaRPr lang="en-IN" dirty="0"/>
          </a:p>
        </p:txBody>
      </p:sp>
      <p:sp>
        <p:nvSpPr>
          <p:cNvPr id="3" name="Content Placeholder 2">
            <a:extLst>
              <a:ext uri="{FF2B5EF4-FFF2-40B4-BE49-F238E27FC236}">
                <a16:creationId xmlns:a16="http://schemas.microsoft.com/office/drawing/2014/main" id="{C128D800-EB31-4650-9470-5AA4CA587073}"/>
              </a:ext>
            </a:extLst>
          </p:cNvPr>
          <p:cNvSpPr>
            <a:spLocks noGrp="1"/>
          </p:cNvSpPr>
          <p:nvPr>
            <p:ph idx="4294967295"/>
          </p:nvPr>
        </p:nvSpPr>
        <p:spPr>
          <a:xfrm>
            <a:off x="768097" y="5026020"/>
            <a:ext cx="5950530" cy="390042"/>
          </a:xfrm>
        </p:spPr>
        <p:txBody>
          <a:bodyPr>
            <a:noAutofit/>
          </a:bodyPr>
          <a:lstStyle/>
          <a:p>
            <a:pPr algn="ctr"/>
            <a:r>
              <a:rPr lang="en-US" sz="1600" dirty="0">
                <a:solidFill>
                  <a:schemeClr val="tx1"/>
                </a:solidFill>
                <a:latin typeface="Consolas" panose="020B0609020204030204" pitchFamily="49" charset="0"/>
                <a:cs typeface="Courier New" panose="02070309020205020404" pitchFamily="49" charset="0"/>
              </a:rPr>
              <a:t>unique_emp = </a:t>
            </a:r>
            <a:r>
              <a:rPr lang="en-US" sz="1600" b="1" dirty="0">
                <a:solidFill>
                  <a:schemeClr val="tx1"/>
                </a:solidFill>
                <a:latin typeface="Consolas" panose="020B0609020204030204" pitchFamily="49" charset="0"/>
                <a:cs typeface="Courier New" panose="02070309020205020404" pitchFamily="49" charset="0"/>
              </a:rPr>
              <a:t>DISTINCT</a:t>
            </a:r>
            <a:r>
              <a:rPr lang="en-US" sz="1600" dirty="0">
                <a:solidFill>
                  <a:schemeClr val="tx1"/>
                </a:solidFill>
                <a:latin typeface="Consolas" panose="020B0609020204030204" pitchFamily="49" charset="0"/>
                <a:cs typeface="Courier New" panose="02070309020205020404" pitchFamily="49" charset="0"/>
              </a:rPr>
              <a:t> employees;</a:t>
            </a:r>
          </a:p>
        </p:txBody>
      </p:sp>
      <p:sp>
        <p:nvSpPr>
          <p:cNvPr id="4" name="Footer Placeholder 3">
            <a:extLst>
              <a:ext uri="{FF2B5EF4-FFF2-40B4-BE49-F238E27FC236}">
                <a16:creationId xmlns:a16="http://schemas.microsoft.com/office/drawing/2014/main" id="{3BEC0635-6F18-4F66-A9C6-FB7F8804356D}"/>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81008A4-DDB5-4898-8D4D-773548CD3B00}"/>
              </a:ext>
            </a:extLst>
          </p:cNvPr>
          <p:cNvSpPr>
            <a:spLocks noGrp="1"/>
          </p:cNvSpPr>
          <p:nvPr>
            <p:ph type="sldNum" sz="quarter" idx="12"/>
          </p:nvPr>
        </p:nvSpPr>
        <p:spPr/>
        <p:txBody>
          <a:bodyPr>
            <a:noAutofit/>
          </a:bodyPr>
          <a:lstStyle/>
          <a:p>
            <a:fld id="{4FAB73BC-B049-4115-A692-8D63A059BFB8}" type="slidenum">
              <a:rPr lang="en-US" smtClean="0"/>
              <a:t>31</a:t>
            </a:fld>
            <a:endParaRPr lang="en-US" dirty="0"/>
          </a:p>
        </p:txBody>
      </p:sp>
      <p:graphicFrame>
        <p:nvGraphicFramePr>
          <p:cNvPr id="6" name="Table 5">
            <a:extLst>
              <a:ext uri="{FF2B5EF4-FFF2-40B4-BE49-F238E27FC236}">
                <a16:creationId xmlns:a16="http://schemas.microsoft.com/office/drawing/2014/main" id="{F5ECD324-3EE1-4CDA-B67E-A7A6AC5A0F14}"/>
              </a:ext>
            </a:extLst>
          </p:cNvPr>
          <p:cNvGraphicFramePr>
            <a:graphicFrameLocks noGrp="1"/>
          </p:cNvGraphicFramePr>
          <p:nvPr>
            <p:extLst>
              <p:ext uri="{D42A27DB-BD31-4B8C-83A1-F6EECF244321}">
                <p14:modId xmlns:p14="http://schemas.microsoft.com/office/powerpoint/2010/main" val="1769434568"/>
              </p:ext>
            </p:extLst>
          </p:nvPr>
        </p:nvGraphicFramePr>
        <p:xfrm>
          <a:off x="992551" y="2276475"/>
          <a:ext cx="2204344" cy="27203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employees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$1</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graphicFrame>
        <p:nvGraphicFramePr>
          <p:cNvPr id="7" name="Table 6">
            <a:extLst>
              <a:ext uri="{FF2B5EF4-FFF2-40B4-BE49-F238E27FC236}">
                <a16:creationId xmlns:a16="http://schemas.microsoft.com/office/drawing/2014/main" id="{137CD179-4E3F-49C7-8B64-C0740B6F976B}"/>
              </a:ext>
            </a:extLst>
          </p:cNvPr>
          <p:cNvGraphicFramePr>
            <a:graphicFrameLocks noGrp="1"/>
          </p:cNvGraphicFramePr>
          <p:nvPr>
            <p:extLst>
              <p:ext uri="{D42A27DB-BD31-4B8C-83A1-F6EECF244321}">
                <p14:modId xmlns:p14="http://schemas.microsoft.com/office/powerpoint/2010/main" val="1018526111"/>
              </p:ext>
            </p:extLst>
          </p:nvPr>
        </p:nvGraphicFramePr>
        <p:xfrm>
          <a:off x="4350084" y="2275815"/>
          <a:ext cx="2204344" cy="16535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unique_emp</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$1</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sp>
        <p:nvSpPr>
          <p:cNvPr id="8" name="Rectangle 7">
            <a:extLst>
              <a:ext uri="{FF2B5EF4-FFF2-40B4-BE49-F238E27FC236}">
                <a16:creationId xmlns:a16="http://schemas.microsoft.com/office/drawing/2014/main" id="{913AD7BC-2418-44A7-A929-1A2D493352E7}"/>
              </a:ext>
            </a:extLst>
          </p:cNvPr>
          <p:cNvSpPr/>
          <p:nvPr/>
        </p:nvSpPr>
        <p:spPr>
          <a:xfrm>
            <a:off x="801962" y="2170960"/>
            <a:ext cx="5950530" cy="324510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pic>
        <p:nvPicPr>
          <p:cNvPr id="9" name="Picture 8" descr="icon_job_tracker.png">
            <a:extLst>
              <a:ext uri="{FF2B5EF4-FFF2-40B4-BE49-F238E27FC236}">
                <a16:creationId xmlns:a16="http://schemas.microsoft.com/office/drawing/2014/main" id="{2B23786D-46D5-4B25-A8D1-B5DE52957747}"/>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551609" y="3453391"/>
            <a:ext cx="511920" cy="511920"/>
          </a:xfrm>
          <a:prstGeom prst="rect">
            <a:avLst/>
          </a:prstGeom>
        </p:spPr>
      </p:pic>
      <p:cxnSp>
        <p:nvCxnSpPr>
          <p:cNvPr id="10" name="Straight Arrow Connector 9">
            <a:extLst>
              <a:ext uri="{FF2B5EF4-FFF2-40B4-BE49-F238E27FC236}">
                <a16:creationId xmlns:a16="http://schemas.microsoft.com/office/drawing/2014/main" id="{C41C1306-6332-4838-8B07-77C86CE0962B}"/>
              </a:ext>
            </a:extLst>
          </p:cNvPr>
          <p:cNvCxnSpPr/>
          <p:nvPr/>
        </p:nvCxnSpPr>
        <p:spPr>
          <a:xfrm>
            <a:off x="3587347" y="3282985"/>
            <a:ext cx="462114" cy="0"/>
          </a:xfrm>
          <a:prstGeom prst="straightConnector1">
            <a:avLst/>
          </a:prstGeom>
          <a:noFill/>
          <a:ln w="25400" cap="flat" cmpd="sng" algn="ctr">
            <a:solidFill>
              <a:srgbClr val="595959"/>
            </a:solidFill>
            <a:prstDash val="solid"/>
            <a:headEnd type="none"/>
            <a:tailEnd type="triangle" w="lg" len="lg"/>
          </a:ln>
          <a:effectLst/>
        </p:spPr>
      </p:cxnSp>
    </p:spTree>
    <p:extLst>
      <p:ext uri="{BB962C8B-B14F-4D97-AF65-F5344CB8AC3E}">
        <p14:creationId xmlns:p14="http://schemas.microsoft.com/office/powerpoint/2010/main" val="11733109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31A90-99E6-4691-A17C-809BACBC0749}"/>
              </a:ext>
            </a:extLst>
          </p:cNvPr>
          <p:cNvSpPr>
            <a:spLocks noGrp="1"/>
          </p:cNvSpPr>
          <p:nvPr>
            <p:ph type="title"/>
          </p:nvPr>
        </p:nvSpPr>
        <p:spPr/>
        <p:txBody>
          <a:bodyPr>
            <a:noAutofit/>
          </a:bodyPr>
          <a:lstStyle/>
          <a:p>
            <a:r>
              <a:rPr lang="en-US" dirty="0"/>
              <a:t>Using PARALLEL</a:t>
            </a:r>
            <a:endParaRPr lang="en-IN" dirty="0"/>
          </a:p>
        </p:txBody>
      </p:sp>
      <p:sp>
        <p:nvSpPr>
          <p:cNvPr id="3" name="Content Placeholder 2">
            <a:extLst>
              <a:ext uri="{FF2B5EF4-FFF2-40B4-BE49-F238E27FC236}">
                <a16:creationId xmlns:a16="http://schemas.microsoft.com/office/drawing/2014/main" id="{21DEF8F8-DB1C-4658-9B55-1CAC04787DE2}"/>
              </a:ext>
            </a:extLst>
          </p:cNvPr>
          <p:cNvSpPr>
            <a:spLocks noGrp="1"/>
          </p:cNvSpPr>
          <p:nvPr>
            <p:ph idx="4294967295"/>
          </p:nvPr>
        </p:nvSpPr>
        <p:spPr>
          <a:xfrm>
            <a:off x="768096" y="2286000"/>
            <a:ext cx="7290055" cy="826477"/>
          </a:xfrm>
        </p:spPr>
        <p:txBody>
          <a:bodyPr>
            <a:noAutofit/>
          </a:bodyPr>
          <a:lstStyle/>
          <a:p>
            <a:r>
              <a:rPr lang="en-US" dirty="0">
                <a:latin typeface="Sherman Sans Book" pitchFamily="50" charset="0"/>
                <a:ea typeface="Sherman Sans Book" pitchFamily="50" charset="0"/>
                <a:cs typeface="Courier New"/>
              </a:rPr>
              <a:t>PARALLEL determines the number of reducers to use in a </a:t>
            </a:r>
            <a:br>
              <a:rPr lang="en-US" dirty="0">
                <a:latin typeface="Sherman Sans Book" pitchFamily="50" charset="0"/>
                <a:ea typeface="Sherman Sans Book" pitchFamily="50" charset="0"/>
                <a:cs typeface="Courier New"/>
              </a:rPr>
            </a:br>
            <a:r>
              <a:rPr lang="en-US" dirty="0">
                <a:latin typeface="Sherman Sans Book" pitchFamily="50" charset="0"/>
                <a:ea typeface="Sherman Sans Book" pitchFamily="50" charset="0"/>
                <a:cs typeface="Courier New"/>
              </a:rPr>
              <a:t>particular operation.</a:t>
            </a:r>
          </a:p>
        </p:txBody>
      </p:sp>
      <p:sp>
        <p:nvSpPr>
          <p:cNvPr id="4" name="Footer Placeholder 3">
            <a:extLst>
              <a:ext uri="{FF2B5EF4-FFF2-40B4-BE49-F238E27FC236}">
                <a16:creationId xmlns:a16="http://schemas.microsoft.com/office/drawing/2014/main" id="{F7421699-AA35-458A-A5FF-F16C4BD0E8A6}"/>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6266F8E-4FB1-4862-A47E-558D4142963D}"/>
              </a:ext>
            </a:extLst>
          </p:cNvPr>
          <p:cNvSpPr>
            <a:spLocks noGrp="1"/>
          </p:cNvSpPr>
          <p:nvPr>
            <p:ph type="sldNum" sz="quarter" idx="12"/>
          </p:nvPr>
        </p:nvSpPr>
        <p:spPr/>
        <p:txBody>
          <a:bodyPr>
            <a:noAutofit/>
          </a:bodyPr>
          <a:lstStyle/>
          <a:p>
            <a:fld id="{4FAB73BC-B049-4115-A692-8D63A059BFB8}" type="slidenum">
              <a:rPr lang="en-US" smtClean="0"/>
              <a:t>32</a:t>
            </a:fld>
            <a:endParaRPr lang="en-US" dirty="0"/>
          </a:p>
        </p:txBody>
      </p:sp>
      <p:sp>
        <p:nvSpPr>
          <p:cNvPr id="6" name="Content Placeholder 2">
            <a:extLst>
              <a:ext uri="{FF2B5EF4-FFF2-40B4-BE49-F238E27FC236}">
                <a16:creationId xmlns:a16="http://schemas.microsoft.com/office/drawing/2014/main" id="{46763B9C-4F02-4A1B-A7ED-03E7C38E074F}"/>
              </a:ext>
            </a:extLst>
          </p:cNvPr>
          <p:cNvSpPr txBox="1">
            <a:spLocks/>
          </p:cNvSpPr>
          <p:nvPr/>
        </p:nvSpPr>
        <p:spPr>
          <a:xfrm>
            <a:off x="773235" y="3296059"/>
            <a:ext cx="7290055" cy="1856234"/>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A = LOAD 'data1';</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B = LOAD 'data2';</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C = JOIN A by $1, B by $3 </a:t>
            </a:r>
            <a:r>
              <a:rPr lang="en-US" b="1" dirty="0">
                <a:solidFill>
                  <a:schemeClr val="tx1"/>
                </a:solidFill>
                <a:latin typeface="Consolas" panose="020B0609020204030204" pitchFamily="49" charset="0"/>
                <a:cs typeface="Courier New" panose="02070309020205020404" pitchFamily="49" charset="0"/>
              </a:rPr>
              <a:t>PARALLEL 20</a:t>
            </a:r>
            <a:r>
              <a:rPr lang="en-US" dirty="0">
                <a:solidFill>
                  <a:schemeClr val="tx1"/>
                </a:solidFill>
                <a:latin typeface="Consolas" panose="020B0609020204030204" pitchFamily="49" charset="0"/>
                <a:cs typeface="Courier New" panose="02070309020205020404" pitchFamily="49" charset="0"/>
              </a:rPr>
              <a:t>;</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D = ORDER C BY $0 </a:t>
            </a:r>
            <a:r>
              <a:rPr lang="en-US" b="1" dirty="0">
                <a:solidFill>
                  <a:schemeClr val="tx1"/>
                </a:solidFill>
                <a:latin typeface="Consolas" panose="020B0609020204030204" pitchFamily="49" charset="0"/>
                <a:cs typeface="Courier New" panose="02070309020205020404" pitchFamily="49" charset="0"/>
              </a:rPr>
              <a:t>PARALLEL 5</a:t>
            </a:r>
            <a:r>
              <a:rPr lang="en-US" dirty="0">
                <a:solidFill>
                  <a:schemeClr val="tx1"/>
                </a:solidFill>
                <a:latin typeface="Consolas" panose="020B0609020204030204" pitchFamily="49" charset="0"/>
                <a:cs typeface="Courier New" panose="02070309020205020404" pitchFamily="49" charset="0"/>
              </a:rPr>
              <a:t>;</a:t>
            </a:r>
          </a:p>
        </p:txBody>
      </p:sp>
      <p:sp>
        <p:nvSpPr>
          <p:cNvPr id="7" name="Rectangle 6">
            <a:extLst>
              <a:ext uri="{FF2B5EF4-FFF2-40B4-BE49-F238E27FC236}">
                <a16:creationId xmlns:a16="http://schemas.microsoft.com/office/drawing/2014/main" id="{25624C09-DBDF-4E62-B286-BD98315B2C02}"/>
              </a:ext>
            </a:extLst>
          </p:cNvPr>
          <p:cNvSpPr/>
          <p:nvPr/>
        </p:nvSpPr>
        <p:spPr>
          <a:xfrm>
            <a:off x="801961" y="3296058"/>
            <a:ext cx="6581477" cy="1856235"/>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16277398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4C83-A670-400E-8088-951E628153D3}"/>
              </a:ext>
            </a:extLst>
          </p:cNvPr>
          <p:cNvSpPr>
            <a:spLocks noGrp="1"/>
          </p:cNvSpPr>
          <p:nvPr>
            <p:ph type="title"/>
          </p:nvPr>
        </p:nvSpPr>
        <p:spPr/>
        <p:txBody>
          <a:bodyPr>
            <a:noAutofit/>
          </a:bodyPr>
          <a:lstStyle/>
          <a:p>
            <a:r>
              <a:rPr lang="en-US" dirty="0"/>
              <a:t>The FLATTEN Operator</a:t>
            </a:r>
            <a:endParaRPr lang="en-IN" dirty="0"/>
          </a:p>
        </p:txBody>
      </p:sp>
      <p:sp>
        <p:nvSpPr>
          <p:cNvPr id="3" name="Content Placeholder 2">
            <a:extLst>
              <a:ext uri="{FF2B5EF4-FFF2-40B4-BE49-F238E27FC236}">
                <a16:creationId xmlns:a16="http://schemas.microsoft.com/office/drawing/2014/main" id="{D748FD41-19C2-4CF7-9C3B-1155B00DCCB4}"/>
              </a:ext>
            </a:extLst>
          </p:cNvPr>
          <p:cNvSpPr>
            <a:spLocks noGrp="1"/>
          </p:cNvSpPr>
          <p:nvPr>
            <p:ph idx="4294967295"/>
          </p:nvPr>
        </p:nvSpPr>
        <p:spPr>
          <a:xfrm>
            <a:off x="768097" y="4809744"/>
            <a:ext cx="5897872" cy="611387"/>
          </a:xfrm>
        </p:spPr>
        <p:txBody>
          <a:bodyPr>
            <a:noAutofit/>
          </a:bodyPr>
          <a:lstStyle/>
          <a:p>
            <a:pPr algn="ctr"/>
            <a:r>
              <a:rPr lang="en-US" sz="1600" dirty="0">
                <a:solidFill>
                  <a:schemeClr val="tx1"/>
                </a:solidFill>
                <a:latin typeface="Consolas" panose="020B0609020204030204" pitchFamily="49" charset="0"/>
                <a:cs typeface="Courier New" panose="02070309020205020404" pitchFamily="49" charset="0"/>
              </a:rPr>
              <a:t>flat_employees = FOREACH employees </a:t>
            </a:r>
          </a:p>
          <a:p>
            <a:pPr algn="ctr"/>
            <a:r>
              <a:rPr lang="en-US" sz="1600" dirty="0">
                <a:solidFill>
                  <a:schemeClr val="tx1"/>
                </a:solidFill>
                <a:latin typeface="Consolas" panose="020B0609020204030204" pitchFamily="49" charset="0"/>
                <a:cs typeface="Courier New" panose="02070309020205020404" pitchFamily="49" charset="0"/>
              </a:rPr>
              <a:t>GENERATE name, location, </a:t>
            </a:r>
            <a:r>
              <a:rPr lang="en-US" sz="1600" b="1" dirty="0">
                <a:solidFill>
                  <a:schemeClr val="tx1"/>
                </a:solidFill>
                <a:latin typeface="Consolas" panose="020B0609020204030204" pitchFamily="49" charset="0"/>
                <a:cs typeface="Courier New" panose="02070309020205020404" pitchFamily="49" charset="0"/>
              </a:rPr>
              <a:t>FLATTEN(states) AS state</a:t>
            </a:r>
            <a:r>
              <a:rPr lang="en-US" sz="1600" dirty="0">
                <a:solidFill>
                  <a:schemeClr val="tx1"/>
                </a:solidFill>
                <a:latin typeface="Consolas" panose="020B0609020204030204" pitchFamily="49" charset="0"/>
                <a:cs typeface="Courier New" panose="02070309020205020404" pitchFamily="49" charset="0"/>
              </a:rPr>
              <a:t>;</a:t>
            </a:r>
          </a:p>
        </p:txBody>
      </p:sp>
      <p:sp>
        <p:nvSpPr>
          <p:cNvPr id="4" name="Footer Placeholder 3">
            <a:extLst>
              <a:ext uri="{FF2B5EF4-FFF2-40B4-BE49-F238E27FC236}">
                <a16:creationId xmlns:a16="http://schemas.microsoft.com/office/drawing/2014/main" id="{C10A42E0-3CC3-49B0-B0E0-DE78079F617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E900D35-A0CD-4765-84C2-50E0E6543C7B}"/>
              </a:ext>
            </a:extLst>
          </p:cNvPr>
          <p:cNvSpPr>
            <a:spLocks noGrp="1"/>
          </p:cNvSpPr>
          <p:nvPr>
            <p:ph type="sldNum" sz="quarter" idx="12"/>
          </p:nvPr>
        </p:nvSpPr>
        <p:spPr/>
        <p:txBody>
          <a:bodyPr>
            <a:noAutofit/>
          </a:bodyPr>
          <a:lstStyle/>
          <a:p>
            <a:fld id="{4FAB73BC-B049-4115-A692-8D63A059BFB8}" type="slidenum">
              <a:rPr lang="en-US" smtClean="0"/>
              <a:t>33</a:t>
            </a:fld>
            <a:endParaRPr lang="en-US" dirty="0"/>
          </a:p>
        </p:txBody>
      </p:sp>
      <p:graphicFrame>
        <p:nvGraphicFramePr>
          <p:cNvPr id="6" name="Table 5">
            <a:extLst>
              <a:ext uri="{FF2B5EF4-FFF2-40B4-BE49-F238E27FC236}">
                <a16:creationId xmlns:a16="http://schemas.microsoft.com/office/drawing/2014/main" id="{FA17BCB8-36FA-4730-B9F2-435038F2248A}"/>
              </a:ext>
            </a:extLst>
          </p:cNvPr>
          <p:cNvGraphicFramePr>
            <a:graphicFrameLocks noGrp="1"/>
          </p:cNvGraphicFramePr>
          <p:nvPr>
            <p:extLst>
              <p:ext uri="{D42A27DB-BD31-4B8C-83A1-F6EECF244321}">
                <p14:modId xmlns:p14="http://schemas.microsoft.com/office/powerpoint/2010/main" val="3899496305"/>
              </p:ext>
            </p:extLst>
          </p:nvPr>
        </p:nvGraphicFramePr>
        <p:xfrm>
          <a:off x="989135" y="2281556"/>
          <a:ext cx="2475034" cy="1680845"/>
        </p:xfrm>
        <a:graphic>
          <a:graphicData uri="http://schemas.openxmlformats.org/drawingml/2006/table">
            <a:tbl>
              <a:tblPr firstRow="1" bandRow="1"/>
              <a:tblGrid>
                <a:gridCol w="590802">
                  <a:extLst>
                    <a:ext uri="{9D8B030D-6E8A-4147-A177-3AD203B41FA5}">
                      <a16:colId xmlns:a16="http://schemas.microsoft.com/office/drawing/2014/main" val="20000"/>
                    </a:ext>
                  </a:extLst>
                </a:gridCol>
                <a:gridCol w="942116">
                  <a:extLst>
                    <a:ext uri="{9D8B030D-6E8A-4147-A177-3AD203B41FA5}">
                      <a16:colId xmlns:a16="http://schemas.microsoft.com/office/drawing/2014/main" val="20001"/>
                    </a:ext>
                  </a:extLst>
                </a:gridCol>
                <a:gridCol w="942116">
                  <a:extLst>
                    <a:ext uri="{9D8B030D-6E8A-4147-A177-3AD203B41FA5}">
                      <a16:colId xmlns:a16="http://schemas.microsoft.com/office/drawing/2014/main" val="20002"/>
                    </a:ext>
                  </a:extLst>
                </a:gridCol>
              </a:tblGrid>
              <a:tr h="325325">
                <a:tc grid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tx1">
                              <a:lumMod val="65000"/>
                              <a:lumOff val="35000"/>
                            </a:schemeClr>
                          </a:solidFill>
                          <a:latin typeface="Sherman Sans Book" pitchFamily="50" charset="0"/>
                          <a:ea typeface="Sherman Sans Book" pitchFamily="50" charset="0"/>
                          <a:cs typeface="Calibri"/>
                        </a:rPr>
                        <a:t>employees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7110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bg1"/>
                          </a:solidFill>
                          <a:latin typeface="Sherman Sans Book" pitchFamily="50" charset="0"/>
                          <a:ea typeface="Sherman Sans Book" pitchFamily="50" charset="0"/>
                          <a:cs typeface="Calibri"/>
                        </a:rPr>
                        <a: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bg1"/>
                          </a:solidFill>
                          <a:latin typeface="Sherman Sans Book" pitchFamily="50" charset="0"/>
                          <a:ea typeface="Sherman Sans Book" pitchFamily="50" charset="0"/>
                          <a:cs typeface="Calibri"/>
                        </a:rPr>
                        <a:t>location</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bg1"/>
                          </a:solidFill>
                          <a:latin typeface="Sherman Sans Book" pitchFamily="50" charset="0"/>
                          <a:ea typeface="Sherman Sans Book" pitchFamily="50" charset="0"/>
                          <a:cs typeface="Calibri"/>
                        </a:rPr>
                        <a:t>states{}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7110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110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onsite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110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{(OH),(NY)}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71104">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{(NV),(NY)}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59CA2B41-5CEA-4C23-8A87-CA39C7EA9D28}"/>
              </a:ext>
            </a:extLst>
          </p:cNvPr>
          <p:cNvGraphicFramePr>
            <a:graphicFrameLocks noGrp="1"/>
          </p:cNvGraphicFramePr>
          <p:nvPr>
            <p:extLst>
              <p:ext uri="{D42A27DB-BD31-4B8C-83A1-F6EECF244321}">
                <p14:modId xmlns:p14="http://schemas.microsoft.com/office/powerpoint/2010/main" val="2853177700"/>
              </p:ext>
            </p:extLst>
          </p:nvPr>
        </p:nvGraphicFramePr>
        <p:xfrm>
          <a:off x="4461625" y="2280893"/>
          <a:ext cx="2204343" cy="2453640"/>
        </p:xfrm>
        <a:graphic>
          <a:graphicData uri="http://schemas.openxmlformats.org/drawingml/2006/table">
            <a:tbl>
              <a:tblPr firstRow="1" bandRow="1"/>
              <a:tblGrid>
                <a:gridCol w="526187">
                  <a:extLst>
                    <a:ext uri="{9D8B030D-6E8A-4147-A177-3AD203B41FA5}">
                      <a16:colId xmlns:a16="http://schemas.microsoft.com/office/drawing/2014/main" val="20000"/>
                    </a:ext>
                  </a:extLst>
                </a:gridCol>
                <a:gridCol w="839078">
                  <a:extLst>
                    <a:ext uri="{9D8B030D-6E8A-4147-A177-3AD203B41FA5}">
                      <a16:colId xmlns:a16="http://schemas.microsoft.com/office/drawing/2014/main" val="20001"/>
                    </a:ext>
                  </a:extLst>
                </a:gridCol>
                <a:gridCol w="839078">
                  <a:extLst>
                    <a:ext uri="{9D8B030D-6E8A-4147-A177-3AD203B41FA5}">
                      <a16:colId xmlns:a16="http://schemas.microsoft.com/office/drawing/2014/main" val="20002"/>
                    </a:ext>
                  </a:extLst>
                </a:gridCol>
              </a:tblGrid>
              <a:tr h="320040">
                <a:tc gridSpan="3">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tx1">
                              <a:lumMod val="65000"/>
                              <a:lumOff val="35000"/>
                            </a:schemeClr>
                          </a:solidFill>
                          <a:latin typeface="Sherman Sans Book" pitchFamily="50" charset="0"/>
                          <a:ea typeface="Sherman Sans Book" pitchFamily="50" charset="0"/>
                          <a:cs typeface="Calibri"/>
                        </a:rPr>
                        <a:t>flat_employees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location</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state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onsite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remote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pic>
        <p:nvPicPr>
          <p:cNvPr id="10" name="Picture 9" descr="icon_job_tracker.png">
            <a:extLst>
              <a:ext uri="{FF2B5EF4-FFF2-40B4-BE49-F238E27FC236}">
                <a16:creationId xmlns:a16="http://schemas.microsoft.com/office/drawing/2014/main" id="{42763E78-70DC-4B20-91F1-37254EEDD5FA}"/>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706937" y="3173040"/>
            <a:ext cx="511920" cy="511920"/>
          </a:xfrm>
          <a:prstGeom prst="rect">
            <a:avLst/>
          </a:prstGeom>
        </p:spPr>
      </p:pic>
      <p:cxnSp>
        <p:nvCxnSpPr>
          <p:cNvPr id="11" name="Straight Arrow Connector 10">
            <a:extLst>
              <a:ext uri="{FF2B5EF4-FFF2-40B4-BE49-F238E27FC236}">
                <a16:creationId xmlns:a16="http://schemas.microsoft.com/office/drawing/2014/main" id="{DCF4A5B8-95BC-4A41-BF71-5BB3AE36D233}"/>
              </a:ext>
            </a:extLst>
          </p:cNvPr>
          <p:cNvCxnSpPr/>
          <p:nvPr/>
        </p:nvCxnSpPr>
        <p:spPr>
          <a:xfrm>
            <a:off x="3742675" y="3002634"/>
            <a:ext cx="462114" cy="0"/>
          </a:xfrm>
          <a:prstGeom prst="straightConnector1">
            <a:avLst/>
          </a:prstGeom>
          <a:noFill/>
          <a:ln w="25400" cap="flat" cmpd="sng" algn="ctr">
            <a:solidFill>
              <a:srgbClr val="595959"/>
            </a:solidFill>
            <a:prstDash val="solid"/>
            <a:headEnd type="none"/>
            <a:tailEnd type="triangle" w="lg" len="lg"/>
          </a:ln>
          <a:effectLst/>
        </p:spPr>
      </p:cxnSp>
      <p:sp>
        <p:nvSpPr>
          <p:cNvPr id="12" name="Rectangle 11">
            <a:extLst>
              <a:ext uri="{FF2B5EF4-FFF2-40B4-BE49-F238E27FC236}">
                <a16:creationId xmlns:a16="http://schemas.microsoft.com/office/drawing/2014/main" id="{CADCED1D-44D0-422A-8E32-5E5B34BE081D}"/>
              </a:ext>
            </a:extLst>
          </p:cNvPr>
          <p:cNvSpPr/>
          <p:nvPr/>
        </p:nvSpPr>
        <p:spPr>
          <a:xfrm>
            <a:off x="801962" y="2170959"/>
            <a:ext cx="6044006" cy="325017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8680615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14F87-1E53-4B61-816D-9E7F5D32E424}"/>
              </a:ext>
            </a:extLst>
          </p:cNvPr>
          <p:cNvSpPr>
            <a:spLocks noGrp="1"/>
          </p:cNvSpPr>
          <p:nvPr>
            <p:ph type="title"/>
          </p:nvPr>
        </p:nvSpPr>
        <p:spPr/>
        <p:txBody>
          <a:bodyPr/>
          <a:lstStyle/>
          <a:p>
            <a:r>
              <a:rPr lang="en-US" dirty="0"/>
              <a:t>Demo: CASE and ORDER BY </a:t>
            </a:r>
          </a:p>
        </p:txBody>
      </p:sp>
      <p:sp>
        <p:nvSpPr>
          <p:cNvPr id="5" name="Content Placeholder 4">
            <a:extLst>
              <a:ext uri="{FF2B5EF4-FFF2-40B4-BE49-F238E27FC236}">
                <a16:creationId xmlns:a16="http://schemas.microsoft.com/office/drawing/2014/main" id="{5B0BE843-ACC4-4013-912F-0521571956CC}"/>
              </a:ext>
            </a:extLst>
          </p:cNvPr>
          <p:cNvSpPr>
            <a:spLocks noGrp="1"/>
          </p:cNvSpPr>
          <p:nvPr>
            <p:ph idx="4294967295"/>
          </p:nvPr>
        </p:nvSpPr>
        <p:spPr>
          <a:xfrm>
            <a:off x="768096" y="2286000"/>
            <a:ext cx="7290055" cy="4023360"/>
          </a:xfrm>
        </p:spPr>
        <p:txBody>
          <a:bodyPr/>
          <a:lstStyle/>
          <a:p>
            <a:r>
              <a:rPr lang="en-US" dirty="0"/>
              <a:t>Let’s use CASE to engineer a new column, pass with values high, med, low, fail. </a:t>
            </a:r>
          </a:p>
          <a:p>
            <a:r>
              <a:rPr lang="en-US" dirty="0"/>
              <a:t>Let’s sort by letter grade.</a:t>
            </a:r>
          </a:p>
        </p:txBody>
      </p:sp>
      <p:sp>
        <p:nvSpPr>
          <p:cNvPr id="3" name="Footer Placeholder 2">
            <a:extLst>
              <a:ext uri="{FF2B5EF4-FFF2-40B4-BE49-F238E27FC236}">
                <a16:creationId xmlns:a16="http://schemas.microsoft.com/office/drawing/2014/main" id="{5AC81B28-25E4-41AF-915E-D8CA58F7AA69}"/>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C9B5450B-8725-4424-8603-ABE8EFEE1E2F}"/>
              </a:ext>
            </a:extLst>
          </p:cNvPr>
          <p:cNvSpPr>
            <a:spLocks noGrp="1"/>
          </p:cNvSpPr>
          <p:nvPr>
            <p:ph type="sldNum" sz="quarter" idx="12"/>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12916949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C0648FB-4388-443C-8D4E-4A9FF0336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A8D762E-DA8D-419A-BA44-68B93D3D92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C9C9EC01-A0F7-40B5-8C37-4321B88AFC70}"/>
              </a:ext>
            </a:extLst>
          </p:cNvPr>
          <p:cNvSpPr>
            <a:spLocks noGrp="1"/>
          </p:cNvSpPr>
          <p:nvPr>
            <p:ph type="title"/>
          </p:nvPr>
        </p:nvSpPr>
        <p:spPr>
          <a:xfrm>
            <a:off x="965199" y="977048"/>
            <a:ext cx="7213600" cy="2960980"/>
          </a:xfrm>
        </p:spPr>
        <p:txBody>
          <a:bodyPr vert="horz" lIns="91440" tIns="45720" rIns="91440" bIns="45720" rtlCol="0" anchor="b">
            <a:normAutofit/>
          </a:bodyPr>
          <a:lstStyle/>
          <a:p>
            <a:pPr>
              <a:lnSpc>
                <a:spcPct val="80000"/>
              </a:lnSpc>
            </a:pPr>
            <a:r>
              <a:rPr lang="en-US" sz="5200" cap="all" spc="200" dirty="0">
                <a:solidFill>
                  <a:srgbClr val="FFFFFF"/>
                </a:solidFill>
                <a:latin typeface="+mj-lt"/>
                <a:ea typeface="+mj-ea"/>
                <a:cs typeface="+mj-cs"/>
              </a:rPr>
              <a:t>Pig Joins </a:t>
            </a:r>
            <a:br>
              <a:rPr lang="en-US" sz="5200" cap="all" spc="200" dirty="0">
                <a:solidFill>
                  <a:srgbClr val="FFFFFF"/>
                </a:solidFill>
                <a:latin typeface="+mj-lt"/>
                <a:ea typeface="+mj-ea"/>
                <a:cs typeface="+mj-cs"/>
              </a:rPr>
            </a:br>
            <a:br>
              <a:rPr lang="en-US" sz="5200" cap="all" spc="200" dirty="0">
                <a:solidFill>
                  <a:srgbClr val="FFFFFF"/>
                </a:solidFill>
                <a:latin typeface="+mj-lt"/>
                <a:ea typeface="+mj-ea"/>
                <a:cs typeface="+mj-cs"/>
              </a:rPr>
            </a:br>
            <a:r>
              <a:rPr lang="en-US" sz="5200" cap="all" spc="200" dirty="0">
                <a:solidFill>
                  <a:srgbClr val="FFFFFF"/>
                </a:solidFill>
                <a:latin typeface="+mj-lt"/>
                <a:ea typeface="+mj-ea"/>
                <a:cs typeface="+mj-cs"/>
              </a:rPr>
              <a:t>Saving </a:t>
            </a:r>
            <a:r>
              <a:rPr lang="en-US" sz="5200" cap="all" spc="200" dirty="0" err="1">
                <a:solidFill>
                  <a:srgbClr val="FFFFFF"/>
                </a:solidFill>
                <a:latin typeface="+mj-lt"/>
                <a:ea typeface="+mj-ea"/>
                <a:cs typeface="+mj-cs"/>
              </a:rPr>
              <a:t>OUtput</a:t>
            </a:r>
            <a:endParaRPr lang="en-US" sz="5200" cap="all" spc="200" dirty="0">
              <a:solidFill>
                <a:srgbClr val="FFFFFF"/>
              </a:solidFill>
              <a:latin typeface="+mj-lt"/>
              <a:ea typeface="+mj-ea"/>
              <a:cs typeface="+mj-cs"/>
            </a:endParaRPr>
          </a:p>
        </p:txBody>
      </p:sp>
      <p:cxnSp>
        <p:nvCxnSpPr>
          <p:cNvPr id="19" name="Straight Connector 18">
            <a:extLst>
              <a:ext uri="{FF2B5EF4-FFF2-40B4-BE49-F238E27FC236}">
                <a16:creationId xmlns:a16="http://schemas.microsoft.com/office/drawing/2014/main" id="{47F95953-8E19-4C01-997F-0E959B52B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64149" y="5234457"/>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94EB5D9-E392-4EB0-B004-91F80ECD2F9F}"/>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0B9AC17D-4044-46F9-93A9-255AAC47164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3943613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96AE5-D84D-460B-AC4F-38B33F8A058A}"/>
              </a:ext>
            </a:extLst>
          </p:cNvPr>
          <p:cNvSpPr>
            <a:spLocks noGrp="1"/>
          </p:cNvSpPr>
          <p:nvPr>
            <p:ph type="title"/>
          </p:nvPr>
        </p:nvSpPr>
        <p:spPr/>
        <p:txBody>
          <a:bodyPr>
            <a:noAutofit/>
          </a:bodyPr>
          <a:lstStyle/>
          <a:p>
            <a:r>
              <a:rPr lang="en-US" dirty="0"/>
              <a:t>Performing an Inner Join</a:t>
            </a:r>
            <a:endParaRPr lang="en-IN" dirty="0"/>
          </a:p>
        </p:txBody>
      </p:sp>
      <p:sp>
        <p:nvSpPr>
          <p:cNvPr id="3" name="Content Placeholder 2">
            <a:extLst>
              <a:ext uri="{FF2B5EF4-FFF2-40B4-BE49-F238E27FC236}">
                <a16:creationId xmlns:a16="http://schemas.microsoft.com/office/drawing/2014/main" id="{13118763-9438-4E72-9DEC-194ED8AA8918}"/>
              </a:ext>
            </a:extLst>
          </p:cNvPr>
          <p:cNvSpPr>
            <a:spLocks noGrp="1"/>
          </p:cNvSpPr>
          <p:nvPr>
            <p:ph idx="4294967295"/>
          </p:nvPr>
        </p:nvSpPr>
        <p:spPr>
          <a:xfrm>
            <a:off x="768097" y="4350956"/>
            <a:ext cx="5942960" cy="683616"/>
          </a:xfrm>
        </p:spPr>
        <p:txBody>
          <a:bodyPr>
            <a:noAutofit/>
          </a:bodyPr>
          <a:lstStyle/>
          <a:p>
            <a:pPr algn="ctr"/>
            <a:r>
              <a:rPr lang="en-US" sz="1600" dirty="0">
                <a:solidFill>
                  <a:schemeClr val="tx1"/>
                </a:solidFill>
                <a:latin typeface="Consolas" panose="020B0609020204030204" pitchFamily="49" charset="0"/>
                <a:cs typeface="Courier New" panose="02070309020205020404" pitchFamily="49" charset="0"/>
              </a:rPr>
              <a:t>innerjoin = </a:t>
            </a:r>
            <a:r>
              <a:rPr lang="en-US" sz="1600" b="1" dirty="0">
                <a:solidFill>
                  <a:schemeClr val="tx1"/>
                </a:solidFill>
                <a:latin typeface="Consolas" panose="020B0609020204030204" pitchFamily="49" charset="0"/>
                <a:cs typeface="Courier New" panose="02070309020205020404" pitchFamily="49" charset="0"/>
              </a:rPr>
              <a:t>JOIN</a:t>
            </a:r>
            <a:r>
              <a:rPr lang="en-US" sz="1600" dirty="0">
                <a:solidFill>
                  <a:schemeClr val="tx1"/>
                </a:solidFill>
                <a:latin typeface="Consolas" panose="020B0609020204030204" pitchFamily="49" charset="0"/>
                <a:cs typeface="Courier New" panose="02070309020205020404" pitchFamily="49" charset="0"/>
              </a:rPr>
              <a:t> locations BY firstname,</a:t>
            </a:r>
          </a:p>
          <a:p>
            <a:pPr algn="ctr"/>
            <a:r>
              <a:rPr lang="en-US" sz="1600" dirty="0">
                <a:solidFill>
                  <a:schemeClr val="tx1"/>
                </a:solidFill>
                <a:latin typeface="Consolas" panose="020B0609020204030204" pitchFamily="49" charset="0"/>
                <a:cs typeface="Courier New" panose="02070309020205020404" pitchFamily="49" charset="0"/>
              </a:rPr>
              <a:t>depts BY firstname;</a:t>
            </a:r>
          </a:p>
          <a:p>
            <a:endParaRPr lang="en-IN" sz="1600" dirty="0">
              <a:latin typeface="Consolas" panose="020B0609020204030204" pitchFamily="49" charset="0"/>
            </a:endParaRPr>
          </a:p>
        </p:txBody>
      </p:sp>
      <p:sp>
        <p:nvSpPr>
          <p:cNvPr id="4" name="Footer Placeholder 3">
            <a:extLst>
              <a:ext uri="{FF2B5EF4-FFF2-40B4-BE49-F238E27FC236}">
                <a16:creationId xmlns:a16="http://schemas.microsoft.com/office/drawing/2014/main" id="{992592BB-1D60-40C2-8177-821AA4DF83CA}"/>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8CF26BB-3C26-412D-AB06-13D44C1D6BC9}"/>
              </a:ext>
            </a:extLst>
          </p:cNvPr>
          <p:cNvSpPr>
            <a:spLocks noGrp="1"/>
          </p:cNvSpPr>
          <p:nvPr>
            <p:ph type="sldNum" sz="quarter" idx="12"/>
          </p:nvPr>
        </p:nvSpPr>
        <p:spPr/>
        <p:txBody>
          <a:bodyPr>
            <a:noAutofit/>
          </a:bodyPr>
          <a:lstStyle/>
          <a:p>
            <a:fld id="{4FAB73BC-B049-4115-A692-8D63A059BFB8}" type="slidenum">
              <a:rPr lang="en-US" smtClean="0"/>
              <a:t>36</a:t>
            </a:fld>
            <a:endParaRPr lang="en-US" dirty="0"/>
          </a:p>
        </p:txBody>
      </p:sp>
      <p:graphicFrame>
        <p:nvGraphicFramePr>
          <p:cNvPr id="6" name="Table 5">
            <a:extLst>
              <a:ext uri="{FF2B5EF4-FFF2-40B4-BE49-F238E27FC236}">
                <a16:creationId xmlns:a16="http://schemas.microsoft.com/office/drawing/2014/main" id="{F63E9B14-21F4-44E2-91E5-E4EBDCC997B8}"/>
              </a:ext>
            </a:extLst>
          </p:cNvPr>
          <p:cNvGraphicFramePr>
            <a:graphicFrameLocks noGrp="1"/>
          </p:cNvGraphicFramePr>
          <p:nvPr>
            <p:extLst>
              <p:ext uri="{D42A27DB-BD31-4B8C-83A1-F6EECF244321}">
                <p14:modId xmlns:p14="http://schemas.microsoft.com/office/powerpoint/2010/main" val="2947016073"/>
              </p:ext>
            </p:extLst>
          </p:nvPr>
        </p:nvGraphicFramePr>
        <p:xfrm>
          <a:off x="1011306" y="2285347"/>
          <a:ext cx="2204344" cy="19202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locations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state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8" name="Table 7">
            <a:extLst>
              <a:ext uri="{FF2B5EF4-FFF2-40B4-BE49-F238E27FC236}">
                <a16:creationId xmlns:a16="http://schemas.microsoft.com/office/drawing/2014/main" id="{FBBC8CB3-5BFF-4604-93F4-90B714928797}"/>
              </a:ext>
            </a:extLst>
          </p:cNvPr>
          <p:cNvGraphicFramePr>
            <a:graphicFrameLocks noGrp="1"/>
          </p:cNvGraphicFramePr>
          <p:nvPr>
            <p:extLst>
              <p:ext uri="{D42A27DB-BD31-4B8C-83A1-F6EECF244321}">
                <p14:modId xmlns:p14="http://schemas.microsoft.com/office/powerpoint/2010/main" val="464352441"/>
              </p:ext>
            </p:extLst>
          </p:nvPr>
        </p:nvGraphicFramePr>
        <p:xfrm>
          <a:off x="4270311" y="2276475"/>
          <a:ext cx="2204344" cy="19202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depts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dept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Management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cxnSp>
        <p:nvCxnSpPr>
          <p:cNvPr id="9" name="Straight Arrow Connector 8">
            <a:extLst>
              <a:ext uri="{FF2B5EF4-FFF2-40B4-BE49-F238E27FC236}">
                <a16:creationId xmlns:a16="http://schemas.microsoft.com/office/drawing/2014/main" id="{566E9E1A-F2B4-4839-AF08-1D619951F691}"/>
              </a:ext>
            </a:extLst>
          </p:cNvPr>
          <p:cNvCxnSpPr/>
          <p:nvPr/>
        </p:nvCxnSpPr>
        <p:spPr>
          <a:xfrm flipH="1">
            <a:off x="4088459" y="3689458"/>
            <a:ext cx="935" cy="348293"/>
          </a:xfrm>
          <a:prstGeom prst="straightConnector1">
            <a:avLst/>
          </a:prstGeom>
          <a:noFill/>
          <a:ln w="25400" cap="flat" cmpd="sng" algn="ctr">
            <a:solidFill>
              <a:srgbClr val="595959"/>
            </a:solidFill>
            <a:prstDash val="solid"/>
            <a:headEnd type="none"/>
            <a:tailEnd type="triangle" w="lg" len="lg"/>
          </a:ln>
          <a:effectLst/>
        </p:spPr>
      </p:cxnSp>
      <p:pic>
        <p:nvPicPr>
          <p:cNvPr id="10" name="Picture 9" descr="icon_job_tracker.png">
            <a:extLst>
              <a:ext uri="{FF2B5EF4-FFF2-40B4-BE49-F238E27FC236}">
                <a16:creationId xmlns:a16="http://schemas.microsoft.com/office/drawing/2014/main" id="{6357F98D-C560-4D72-999E-16029793DCE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365566" y="3645864"/>
            <a:ext cx="511920" cy="511920"/>
          </a:xfrm>
          <a:prstGeom prst="rect">
            <a:avLst/>
          </a:prstGeom>
        </p:spPr>
      </p:pic>
      <p:sp>
        <p:nvSpPr>
          <p:cNvPr id="11" name="Rectangle 10">
            <a:extLst>
              <a:ext uri="{FF2B5EF4-FFF2-40B4-BE49-F238E27FC236}">
                <a16:creationId xmlns:a16="http://schemas.microsoft.com/office/drawing/2014/main" id="{F99F6512-3B2E-4794-B4BC-591B797771BC}"/>
              </a:ext>
            </a:extLst>
          </p:cNvPr>
          <p:cNvSpPr/>
          <p:nvPr/>
        </p:nvSpPr>
        <p:spPr>
          <a:xfrm>
            <a:off x="801962" y="2170959"/>
            <a:ext cx="5944827" cy="286361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12522803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CD47C-1B95-4325-8F55-FF19B6FB9D08}"/>
              </a:ext>
            </a:extLst>
          </p:cNvPr>
          <p:cNvSpPr>
            <a:spLocks noGrp="1"/>
          </p:cNvSpPr>
          <p:nvPr>
            <p:ph type="title"/>
          </p:nvPr>
        </p:nvSpPr>
        <p:spPr/>
        <p:txBody>
          <a:bodyPr>
            <a:noAutofit/>
          </a:bodyPr>
          <a:lstStyle/>
          <a:p>
            <a:r>
              <a:rPr lang="en-US" dirty="0"/>
              <a:t>Performing an Inner Join</a:t>
            </a:r>
            <a:endParaRPr lang="en-IN" dirty="0"/>
          </a:p>
        </p:txBody>
      </p:sp>
      <p:sp>
        <p:nvSpPr>
          <p:cNvPr id="3" name="Content Placeholder 2">
            <a:extLst>
              <a:ext uri="{FF2B5EF4-FFF2-40B4-BE49-F238E27FC236}">
                <a16:creationId xmlns:a16="http://schemas.microsoft.com/office/drawing/2014/main" id="{90547F3D-F796-400D-BC46-D5C13B7A9C28}"/>
              </a:ext>
            </a:extLst>
          </p:cNvPr>
          <p:cNvSpPr>
            <a:spLocks noGrp="1"/>
          </p:cNvSpPr>
          <p:nvPr>
            <p:ph idx="4294967295"/>
          </p:nvPr>
        </p:nvSpPr>
        <p:spPr>
          <a:xfrm>
            <a:off x="768096" y="2286000"/>
            <a:ext cx="7290055" cy="1128619"/>
          </a:xfrm>
        </p:spPr>
        <p:txBody>
          <a:bodyPr>
            <a:noAutofit/>
          </a:bodyPr>
          <a:lstStyle/>
          <a:p>
            <a:pPr defTabSz="681072">
              <a:defRPr/>
            </a:pPr>
            <a:r>
              <a:rPr lang="en-US" sz="1600" kern="0" dirty="0">
                <a:latin typeface="Consolas" panose="020B0609020204030204" pitchFamily="49" charset="0"/>
                <a:ea typeface="Sherman Sans Book" pitchFamily="50" charset="0"/>
                <a:cs typeface="Arial"/>
              </a:rPr>
              <a:t>grunt&gt; DESCRIBE innerjoin;</a:t>
            </a:r>
          </a:p>
          <a:p>
            <a:pPr defTabSz="681072">
              <a:defRPr/>
            </a:pPr>
            <a:r>
              <a:rPr lang="en-US" sz="1600" kern="0" dirty="0">
                <a:latin typeface="Consolas" panose="020B0609020204030204" pitchFamily="49" charset="0"/>
                <a:ea typeface="Sherman Sans Book" pitchFamily="50" charset="0"/>
                <a:cs typeface="Arial"/>
              </a:rPr>
              <a:t>innerjoin: {locations::state: chararray, </a:t>
            </a:r>
            <a:br>
              <a:rPr lang="en-US" sz="1600" kern="0" dirty="0">
                <a:latin typeface="Consolas" panose="020B0609020204030204" pitchFamily="49" charset="0"/>
                <a:ea typeface="Sherman Sans Book" pitchFamily="50" charset="0"/>
                <a:cs typeface="Arial"/>
              </a:rPr>
            </a:br>
            <a:r>
              <a:rPr lang="en-US" sz="1600" kern="0" dirty="0">
                <a:latin typeface="Consolas" panose="020B0609020204030204" pitchFamily="49" charset="0"/>
                <a:ea typeface="Sherman Sans Book" pitchFamily="50" charset="0"/>
                <a:cs typeface="Arial"/>
              </a:rPr>
              <a:t>locations::firstname: chararray, </a:t>
            </a:r>
          </a:p>
          <a:p>
            <a:pPr defTabSz="681072">
              <a:defRPr/>
            </a:pPr>
            <a:r>
              <a:rPr lang="en-US" sz="1600" kern="0" dirty="0">
                <a:latin typeface="Consolas" panose="020B0609020204030204" pitchFamily="49" charset="0"/>
                <a:ea typeface="Sherman Sans Book" pitchFamily="50" charset="0"/>
                <a:cs typeface="Arial"/>
              </a:rPr>
              <a:t>depts::firstname: chararray, depts::dept: chararray}</a:t>
            </a:r>
          </a:p>
        </p:txBody>
      </p:sp>
      <p:sp>
        <p:nvSpPr>
          <p:cNvPr id="4" name="Footer Placeholder 3">
            <a:extLst>
              <a:ext uri="{FF2B5EF4-FFF2-40B4-BE49-F238E27FC236}">
                <a16:creationId xmlns:a16="http://schemas.microsoft.com/office/drawing/2014/main" id="{EB99E753-4864-4C2E-BB0C-2505208CDE5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A231E1B-5947-487C-9A74-629242F24B5E}"/>
              </a:ext>
            </a:extLst>
          </p:cNvPr>
          <p:cNvSpPr>
            <a:spLocks noGrp="1"/>
          </p:cNvSpPr>
          <p:nvPr>
            <p:ph type="sldNum" sz="quarter" idx="12"/>
          </p:nvPr>
        </p:nvSpPr>
        <p:spPr/>
        <p:txBody>
          <a:bodyPr>
            <a:noAutofit/>
          </a:bodyPr>
          <a:lstStyle/>
          <a:p>
            <a:fld id="{4FAB73BC-B049-4115-A692-8D63A059BFB8}" type="slidenum">
              <a:rPr lang="en-US" smtClean="0"/>
              <a:t>37</a:t>
            </a:fld>
            <a:endParaRPr lang="en-US" dirty="0"/>
          </a:p>
        </p:txBody>
      </p:sp>
      <p:graphicFrame>
        <p:nvGraphicFramePr>
          <p:cNvPr id="6" name="Table 5">
            <a:extLst>
              <a:ext uri="{FF2B5EF4-FFF2-40B4-BE49-F238E27FC236}">
                <a16:creationId xmlns:a16="http://schemas.microsoft.com/office/drawing/2014/main" id="{FAC342A1-C7D3-4930-8E09-83C03C369FC3}"/>
              </a:ext>
            </a:extLst>
          </p:cNvPr>
          <p:cNvGraphicFramePr>
            <a:graphicFrameLocks noGrp="1"/>
          </p:cNvGraphicFramePr>
          <p:nvPr>
            <p:extLst>
              <p:ext uri="{D42A27DB-BD31-4B8C-83A1-F6EECF244321}">
                <p14:modId xmlns:p14="http://schemas.microsoft.com/office/powerpoint/2010/main" val="3492589819"/>
              </p:ext>
            </p:extLst>
          </p:nvPr>
        </p:nvGraphicFramePr>
        <p:xfrm>
          <a:off x="992861" y="3986933"/>
          <a:ext cx="5821398" cy="1920240"/>
        </p:xfrm>
        <a:graphic>
          <a:graphicData uri="http://schemas.openxmlformats.org/drawingml/2006/table">
            <a:tbl>
              <a:tblPr firstRow="1" bandRow="1"/>
              <a:tblGrid>
                <a:gridCol w="1580410">
                  <a:extLst>
                    <a:ext uri="{9D8B030D-6E8A-4147-A177-3AD203B41FA5}">
                      <a16:colId xmlns:a16="http://schemas.microsoft.com/office/drawing/2014/main" val="20000"/>
                    </a:ext>
                  </a:extLst>
                </a:gridCol>
                <a:gridCol w="1490398">
                  <a:extLst>
                    <a:ext uri="{9D8B030D-6E8A-4147-A177-3AD203B41FA5}">
                      <a16:colId xmlns:a16="http://schemas.microsoft.com/office/drawing/2014/main" val="20001"/>
                    </a:ext>
                  </a:extLst>
                </a:gridCol>
                <a:gridCol w="1477928">
                  <a:extLst>
                    <a:ext uri="{9D8B030D-6E8A-4147-A177-3AD203B41FA5}">
                      <a16:colId xmlns:a16="http://schemas.microsoft.com/office/drawing/2014/main" val="20002"/>
                    </a:ext>
                  </a:extLst>
                </a:gridCol>
                <a:gridCol w="1272662">
                  <a:extLst>
                    <a:ext uri="{9D8B030D-6E8A-4147-A177-3AD203B41FA5}">
                      <a16:colId xmlns:a16="http://schemas.microsoft.com/office/drawing/2014/main" val="20003"/>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chemeClr val="tx1">
                              <a:lumMod val="65000"/>
                              <a:lumOff val="35000"/>
                            </a:schemeClr>
                          </a:solidFill>
                          <a:latin typeface="Sherman Sans Book" pitchFamily="50" charset="0"/>
                          <a:ea typeface="Sherman Sans Book" pitchFamily="50" charset="0"/>
                          <a:cs typeface="Calibri"/>
                        </a:rPr>
                        <a:t>innerjoin</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no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locations::state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locations::firstname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depts::firstname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depts::dept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Management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8" name="Rectangle 7">
            <a:extLst>
              <a:ext uri="{FF2B5EF4-FFF2-40B4-BE49-F238E27FC236}">
                <a16:creationId xmlns:a16="http://schemas.microsoft.com/office/drawing/2014/main" id="{3D392829-632E-492D-90B0-79C9A2C9FCAC}"/>
              </a:ext>
            </a:extLst>
          </p:cNvPr>
          <p:cNvSpPr/>
          <p:nvPr/>
        </p:nvSpPr>
        <p:spPr>
          <a:xfrm>
            <a:off x="801962" y="2170959"/>
            <a:ext cx="6200722" cy="137815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9" name="Rectangle 8">
            <a:extLst>
              <a:ext uri="{FF2B5EF4-FFF2-40B4-BE49-F238E27FC236}">
                <a16:creationId xmlns:a16="http://schemas.microsoft.com/office/drawing/2014/main" id="{CDAC27F8-B82E-4E21-8F70-16760FABDD42}"/>
              </a:ext>
            </a:extLst>
          </p:cNvPr>
          <p:cNvSpPr/>
          <p:nvPr/>
        </p:nvSpPr>
        <p:spPr>
          <a:xfrm>
            <a:off x="801962" y="3763492"/>
            <a:ext cx="6200722" cy="2358339"/>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11166060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D0C52-D2D2-40AF-9BD0-503EB337BC92}"/>
              </a:ext>
            </a:extLst>
          </p:cNvPr>
          <p:cNvSpPr>
            <a:spLocks noGrp="1"/>
          </p:cNvSpPr>
          <p:nvPr>
            <p:ph type="title"/>
          </p:nvPr>
        </p:nvSpPr>
        <p:spPr/>
        <p:txBody>
          <a:bodyPr>
            <a:noAutofit/>
          </a:bodyPr>
          <a:lstStyle/>
          <a:p>
            <a:r>
              <a:rPr lang="en-US" dirty="0"/>
              <a:t>Performing an Outer Join</a:t>
            </a:r>
            <a:endParaRPr lang="en-IN" dirty="0"/>
          </a:p>
        </p:txBody>
      </p:sp>
      <p:sp>
        <p:nvSpPr>
          <p:cNvPr id="3" name="Content Placeholder 2">
            <a:extLst>
              <a:ext uri="{FF2B5EF4-FFF2-40B4-BE49-F238E27FC236}">
                <a16:creationId xmlns:a16="http://schemas.microsoft.com/office/drawing/2014/main" id="{D44EDEB0-6B24-422C-A977-B0826D3EEFD3}"/>
              </a:ext>
            </a:extLst>
          </p:cNvPr>
          <p:cNvSpPr>
            <a:spLocks noGrp="1"/>
          </p:cNvSpPr>
          <p:nvPr>
            <p:ph idx="4294967295"/>
          </p:nvPr>
        </p:nvSpPr>
        <p:spPr>
          <a:xfrm>
            <a:off x="768096" y="5129942"/>
            <a:ext cx="5911673" cy="513335"/>
          </a:xfrm>
        </p:spPr>
        <p:txBody>
          <a:bodyPr>
            <a:noAutofit/>
          </a:bodyPr>
          <a:lstStyle/>
          <a:p>
            <a:pPr algn="ctr"/>
            <a:r>
              <a:rPr lang="en-US" sz="1800" dirty="0"/>
              <a:t>Pig supports left, right, and full outer joins.</a:t>
            </a:r>
          </a:p>
        </p:txBody>
      </p:sp>
      <p:sp>
        <p:nvSpPr>
          <p:cNvPr id="4" name="Footer Placeholder 3">
            <a:extLst>
              <a:ext uri="{FF2B5EF4-FFF2-40B4-BE49-F238E27FC236}">
                <a16:creationId xmlns:a16="http://schemas.microsoft.com/office/drawing/2014/main" id="{F7FE1769-7CA9-4D53-93C2-AFA3DFDBDBA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AF744C3-B71F-4D56-B2DD-74E82F87A352}"/>
              </a:ext>
            </a:extLst>
          </p:cNvPr>
          <p:cNvSpPr>
            <a:spLocks noGrp="1"/>
          </p:cNvSpPr>
          <p:nvPr>
            <p:ph type="sldNum" sz="quarter" idx="12"/>
          </p:nvPr>
        </p:nvSpPr>
        <p:spPr/>
        <p:txBody>
          <a:bodyPr>
            <a:noAutofit/>
          </a:bodyPr>
          <a:lstStyle/>
          <a:p>
            <a:fld id="{4FAB73BC-B049-4115-A692-8D63A059BFB8}" type="slidenum">
              <a:rPr lang="en-US" smtClean="0"/>
              <a:t>38</a:t>
            </a:fld>
            <a:endParaRPr lang="en-US" dirty="0"/>
          </a:p>
        </p:txBody>
      </p:sp>
      <p:graphicFrame>
        <p:nvGraphicFramePr>
          <p:cNvPr id="6" name="Table 5">
            <a:extLst>
              <a:ext uri="{FF2B5EF4-FFF2-40B4-BE49-F238E27FC236}">
                <a16:creationId xmlns:a16="http://schemas.microsoft.com/office/drawing/2014/main" id="{9D47DE76-7C74-4B4D-9195-EB552ACA5C3A}"/>
              </a:ext>
            </a:extLst>
          </p:cNvPr>
          <p:cNvGraphicFramePr>
            <a:graphicFrameLocks noGrp="1"/>
          </p:cNvGraphicFramePr>
          <p:nvPr>
            <p:extLst>
              <p:ext uri="{D42A27DB-BD31-4B8C-83A1-F6EECF244321}">
                <p14:modId xmlns:p14="http://schemas.microsoft.com/office/powerpoint/2010/main" val="3899740361"/>
              </p:ext>
            </p:extLst>
          </p:nvPr>
        </p:nvGraphicFramePr>
        <p:xfrm>
          <a:off x="990767" y="2273621"/>
          <a:ext cx="2204344" cy="19202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locations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state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OH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graphicFrame>
        <p:nvGraphicFramePr>
          <p:cNvPr id="7" name="Table 6">
            <a:extLst>
              <a:ext uri="{FF2B5EF4-FFF2-40B4-BE49-F238E27FC236}">
                <a16:creationId xmlns:a16="http://schemas.microsoft.com/office/drawing/2014/main" id="{0FC1C53C-DD98-40F8-9B79-F4EFEF5E3674}"/>
              </a:ext>
            </a:extLst>
          </p:cNvPr>
          <p:cNvGraphicFramePr>
            <a:graphicFrameLocks noGrp="1"/>
          </p:cNvGraphicFramePr>
          <p:nvPr>
            <p:extLst>
              <p:ext uri="{D42A27DB-BD31-4B8C-83A1-F6EECF244321}">
                <p14:modId xmlns:p14="http://schemas.microsoft.com/office/powerpoint/2010/main" val="1456626658"/>
              </p:ext>
            </p:extLst>
          </p:nvPr>
        </p:nvGraphicFramePr>
        <p:xfrm>
          <a:off x="4249772" y="2286905"/>
          <a:ext cx="2204344" cy="1920240"/>
        </p:xfrm>
        <a:graphic>
          <a:graphicData uri="http://schemas.openxmlformats.org/drawingml/2006/table">
            <a:tbl>
              <a:tblPr firstRow="1" bandRow="1"/>
              <a:tblGrid>
                <a:gridCol w="849576">
                  <a:extLst>
                    <a:ext uri="{9D8B030D-6E8A-4147-A177-3AD203B41FA5}">
                      <a16:colId xmlns:a16="http://schemas.microsoft.com/office/drawing/2014/main" val="20000"/>
                    </a:ext>
                  </a:extLst>
                </a:gridCol>
                <a:gridCol w="1354768">
                  <a:extLst>
                    <a:ext uri="{9D8B030D-6E8A-4147-A177-3AD203B41FA5}">
                      <a16:colId xmlns:a16="http://schemas.microsoft.com/office/drawing/2014/main" val="20001"/>
                    </a:ext>
                  </a:extLst>
                </a:gridCol>
              </a:tblGrid>
              <a:tr h="320040">
                <a:tc gridSpan="2">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depts</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300" b="1" dirty="0">
                          <a:solidFill>
                            <a:srgbClr val="FFFFFF"/>
                          </a:solidFill>
                          <a:latin typeface="Sherman Sans Book" pitchFamily="50" charset="0"/>
                          <a:ea typeface="Sherman Sans Book" pitchFamily="50" charset="0"/>
                          <a:cs typeface="Calibri"/>
                        </a:rPr>
                        <a:t>dept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Management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51460">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3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bl>
          </a:graphicData>
        </a:graphic>
      </p:graphicFrame>
      <p:sp>
        <p:nvSpPr>
          <p:cNvPr id="8" name="TextBox 7">
            <a:extLst>
              <a:ext uri="{FF2B5EF4-FFF2-40B4-BE49-F238E27FC236}">
                <a16:creationId xmlns:a16="http://schemas.microsoft.com/office/drawing/2014/main" id="{719976FC-18A7-4AFA-B499-6BE13D8F0BC2}"/>
              </a:ext>
            </a:extLst>
          </p:cNvPr>
          <p:cNvSpPr txBox="1"/>
          <p:nvPr/>
        </p:nvSpPr>
        <p:spPr>
          <a:xfrm>
            <a:off x="971550" y="4395949"/>
            <a:ext cx="5482566" cy="484286"/>
          </a:xfrm>
          <a:prstGeom prst="rect">
            <a:avLst/>
          </a:prstGeom>
          <a:noFill/>
        </p:spPr>
        <p:txBody>
          <a:bodyPr wrap="square" lIns="68122" tIns="34061" rIns="68122" bIns="34061" rtlCol="0">
            <a:noAutofit/>
          </a:bodyPr>
          <a:lstStyle/>
          <a:p>
            <a:pPr algn="ctr"/>
            <a:r>
              <a:rPr lang="en-US" sz="1600" dirty="0">
                <a:latin typeface="Consolas" panose="020B0609020204030204" pitchFamily="49" charset="0"/>
                <a:cs typeface="Courier New" panose="02070309020205020404" pitchFamily="49" charset="0"/>
              </a:rPr>
              <a:t>outerjoin = </a:t>
            </a:r>
            <a:r>
              <a:rPr lang="en-US" sz="1600" b="1" dirty="0">
                <a:latin typeface="Consolas" panose="020B0609020204030204" pitchFamily="49" charset="0"/>
                <a:cs typeface="Courier New" panose="02070309020205020404" pitchFamily="49" charset="0"/>
              </a:rPr>
              <a:t>JOIN</a:t>
            </a:r>
            <a:r>
              <a:rPr lang="en-US" sz="1600" dirty="0">
                <a:latin typeface="Consolas" panose="020B0609020204030204" pitchFamily="49" charset="0"/>
                <a:cs typeface="Courier New" panose="02070309020205020404" pitchFamily="49" charset="0"/>
              </a:rPr>
              <a:t> locations BY </a:t>
            </a:r>
            <a:r>
              <a:rPr lang="en-US" sz="1600" dirty="0" err="1">
                <a:latin typeface="Consolas" panose="020B0609020204030204" pitchFamily="49" charset="0"/>
                <a:cs typeface="Courier New" panose="02070309020205020404" pitchFamily="49" charset="0"/>
              </a:rPr>
              <a:t>firstname</a:t>
            </a:r>
            <a:r>
              <a:rPr lang="en-US" sz="1600" dirty="0">
                <a:latin typeface="Consolas" panose="020B0609020204030204" pitchFamily="49" charset="0"/>
                <a:cs typeface="Courier New" panose="02070309020205020404" pitchFamily="49" charset="0"/>
              </a:rPr>
              <a:t> </a:t>
            </a:r>
            <a:br>
              <a:rPr lang="en-US" sz="1600" dirty="0">
                <a:latin typeface="Consolas" panose="020B0609020204030204" pitchFamily="49" charset="0"/>
                <a:cs typeface="Courier New" panose="02070309020205020404" pitchFamily="49" charset="0"/>
              </a:rPr>
            </a:br>
            <a:r>
              <a:rPr lang="en-US" sz="1600" b="1" dirty="0">
                <a:latin typeface="Consolas" panose="020B0609020204030204" pitchFamily="49" charset="0"/>
                <a:cs typeface="Courier New" panose="02070309020205020404" pitchFamily="49" charset="0"/>
              </a:rPr>
              <a:t>FULL OUTER</a:t>
            </a:r>
            <a:r>
              <a:rPr lang="en-US" sz="1600" dirty="0">
                <a:latin typeface="Consolas" panose="020B0609020204030204" pitchFamily="49" charset="0"/>
                <a:cs typeface="Courier New" panose="02070309020205020404" pitchFamily="49" charset="0"/>
              </a:rPr>
              <a:t>, </a:t>
            </a:r>
            <a:r>
              <a:rPr lang="en-US" sz="1600" dirty="0" err="1">
                <a:latin typeface="Consolas" panose="020B0609020204030204" pitchFamily="49" charset="0"/>
                <a:cs typeface="Courier New" panose="02070309020205020404" pitchFamily="49" charset="0"/>
              </a:rPr>
              <a:t>depts</a:t>
            </a:r>
            <a:r>
              <a:rPr lang="en-US" sz="1600" dirty="0">
                <a:latin typeface="Consolas" panose="020B0609020204030204" pitchFamily="49" charset="0"/>
                <a:cs typeface="Courier New" panose="02070309020205020404" pitchFamily="49" charset="0"/>
              </a:rPr>
              <a:t> BY firstname;</a:t>
            </a:r>
          </a:p>
        </p:txBody>
      </p:sp>
      <p:sp>
        <p:nvSpPr>
          <p:cNvPr id="9" name="Rectangle 8">
            <a:extLst>
              <a:ext uri="{FF2B5EF4-FFF2-40B4-BE49-F238E27FC236}">
                <a16:creationId xmlns:a16="http://schemas.microsoft.com/office/drawing/2014/main" id="{CEC5C75D-EA37-48A2-903E-8535092937BA}"/>
              </a:ext>
            </a:extLst>
          </p:cNvPr>
          <p:cNvSpPr/>
          <p:nvPr/>
        </p:nvSpPr>
        <p:spPr>
          <a:xfrm>
            <a:off x="801962" y="2170959"/>
            <a:ext cx="5877807" cy="286361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cxnSp>
        <p:nvCxnSpPr>
          <p:cNvPr id="10" name="Straight Arrow Connector 9">
            <a:extLst>
              <a:ext uri="{FF2B5EF4-FFF2-40B4-BE49-F238E27FC236}">
                <a16:creationId xmlns:a16="http://schemas.microsoft.com/office/drawing/2014/main" id="{DA2CBD15-2866-4D79-9EC5-EA520DB755F8}"/>
              </a:ext>
            </a:extLst>
          </p:cNvPr>
          <p:cNvCxnSpPr/>
          <p:nvPr/>
        </p:nvCxnSpPr>
        <p:spPr>
          <a:xfrm flipH="1">
            <a:off x="4088459" y="3596470"/>
            <a:ext cx="935" cy="348293"/>
          </a:xfrm>
          <a:prstGeom prst="straightConnector1">
            <a:avLst/>
          </a:prstGeom>
          <a:noFill/>
          <a:ln w="25400" cap="flat" cmpd="sng" algn="ctr">
            <a:solidFill>
              <a:srgbClr val="595959"/>
            </a:solidFill>
            <a:prstDash val="solid"/>
            <a:headEnd type="none"/>
            <a:tailEnd type="triangle" w="lg" len="lg"/>
          </a:ln>
          <a:effectLst/>
        </p:spPr>
      </p:cxnSp>
      <p:pic>
        <p:nvPicPr>
          <p:cNvPr id="11" name="Picture 10" descr="icon_job_tracker.png">
            <a:extLst>
              <a:ext uri="{FF2B5EF4-FFF2-40B4-BE49-F238E27FC236}">
                <a16:creationId xmlns:a16="http://schemas.microsoft.com/office/drawing/2014/main" id="{C11AD8C4-B4E1-4741-BE24-D6FEDAB0A31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365566" y="3552876"/>
            <a:ext cx="511920" cy="511920"/>
          </a:xfrm>
          <a:prstGeom prst="rect">
            <a:avLst/>
          </a:prstGeom>
        </p:spPr>
      </p:pic>
    </p:spTree>
    <p:extLst>
      <p:ext uri="{BB962C8B-B14F-4D97-AF65-F5344CB8AC3E}">
        <p14:creationId xmlns:p14="http://schemas.microsoft.com/office/powerpoint/2010/main" val="8766158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D758C-724E-4B4C-8E61-AE1A10018903}"/>
              </a:ext>
            </a:extLst>
          </p:cNvPr>
          <p:cNvSpPr>
            <a:spLocks noGrp="1"/>
          </p:cNvSpPr>
          <p:nvPr>
            <p:ph type="title"/>
          </p:nvPr>
        </p:nvSpPr>
        <p:spPr/>
        <p:txBody>
          <a:bodyPr>
            <a:noAutofit/>
          </a:bodyPr>
          <a:lstStyle/>
          <a:p>
            <a:r>
              <a:rPr lang="en-US" dirty="0"/>
              <a:t>Performing an Outer Join</a:t>
            </a:r>
            <a:endParaRPr lang="en-IN" dirty="0"/>
          </a:p>
        </p:txBody>
      </p:sp>
      <p:sp>
        <p:nvSpPr>
          <p:cNvPr id="4" name="Footer Placeholder 3">
            <a:extLst>
              <a:ext uri="{FF2B5EF4-FFF2-40B4-BE49-F238E27FC236}">
                <a16:creationId xmlns:a16="http://schemas.microsoft.com/office/drawing/2014/main" id="{BC47116B-2967-4C66-8D75-2E893592D020}"/>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53573F2-5ABB-4638-AE85-C36AA95AA98E}"/>
              </a:ext>
            </a:extLst>
          </p:cNvPr>
          <p:cNvSpPr>
            <a:spLocks noGrp="1"/>
          </p:cNvSpPr>
          <p:nvPr>
            <p:ph type="sldNum" sz="quarter" idx="12"/>
          </p:nvPr>
        </p:nvSpPr>
        <p:spPr/>
        <p:txBody>
          <a:bodyPr>
            <a:noAutofit/>
          </a:bodyPr>
          <a:lstStyle/>
          <a:p>
            <a:fld id="{4FAB73BC-B049-4115-A692-8D63A059BFB8}" type="slidenum">
              <a:rPr lang="en-US" smtClean="0"/>
              <a:t>39</a:t>
            </a:fld>
            <a:endParaRPr lang="en-US" dirty="0"/>
          </a:p>
        </p:txBody>
      </p:sp>
      <p:sp>
        <p:nvSpPr>
          <p:cNvPr id="6" name="Content Placeholder 2">
            <a:extLst>
              <a:ext uri="{FF2B5EF4-FFF2-40B4-BE49-F238E27FC236}">
                <a16:creationId xmlns:a16="http://schemas.microsoft.com/office/drawing/2014/main" id="{618BBAEE-8039-457B-A4A8-4FD60EB6D580}"/>
              </a:ext>
            </a:extLst>
          </p:cNvPr>
          <p:cNvSpPr>
            <a:spLocks noGrp="1"/>
          </p:cNvSpPr>
          <p:nvPr>
            <p:ph idx="4294967295"/>
          </p:nvPr>
        </p:nvSpPr>
        <p:spPr>
          <a:xfrm>
            <a:off x="768096" y="2242954"/>
            <a:ext cx="7290055" cy="1128619"/>
          </a:xfrm>
        </p:spPr>
        <p:txBody>
          <a:bodyPr>
            <a:noAutofit/>
          </a:bodyPr>
          <a:lstStyle/>
          <a:p>
            <a:pPr defTabSz="681072">
              <a:defRPr/>
            </a:pPr>
            <a:r>
              <a:rPr lang="en-US" sz="1600" kern="0" dirty="0">
                <a:latin typeface="Consolas" panose="020B0609020204030204" pitchFamily="49" charset="0"/>
                <a:ea typeface="Sherman Sans Book" pitchFamily="50" charset="0"/>
                <a:cs typeface="Arial"/>
              </a:rPr>
              <a:t>grunt&gt; DESCRIBE innerjoin;</a:t>
            </a:r>
          </a:p>
          <a:p>
            <a:pPr defTabSz="681072">
              <a:defRPr/>
            </a:pPr>
            <a:r>
              <a:rPr lang="en-US" sz="1600" kern="0" dirty="0">
                <a:latin typeface="Consolas" panose="020B0609020204030204" pitchFamily="49" charset="0"/>
                <a:ea typeface="Sherman Sans Book" pitchFamily="50" charset="0"/>
                <a:cs typeface="Arial"/>
              </a:rPr>
              <a:t>innerjoin: {locations::state: chararray, </a:t>
            </a:r>
            <a:br>
              <a:rPr lang="en-US" sz="1600" kern="0" dirty="0">
                <a:latin typeface="Consolas" panose="020B0609020204030204" pitchFamily="49" charset="0"/>
                <a:ea typeface="Sherman Sans Book" pitchFamily="50" charset="0"/>
                <a:cs typeface="Arial"/>
              </a:rPr>
            </a:br>
            <a:r>
              <a:rPr lang="en-US" sz="1600" kern="0" dirty="0">
                <a:latin typeface="Consolas" panose="020B0609020204030204" pitchFamily="49" charset="0"/>
                <a:ea typeface="Sherman Sans Book" pitchFamily="50" charset="0"/>
                <a:cs typeface="Arial"/>
              </a:rPr>
              <a:t>locations::firstname: chararray, </a:t>
            </a:r>
          </a:p>
          <a:p>
            <a:pPr defTabSz="681072">
              <a:defRPr/>
            </a:pPr>
            <a:r>
              <a:rPr lang="en-US" sz="1600" kern="0" dirty="0">
                <a:latin typeface="Consolas" panose="020B0609020204030204" pitchFamily="49" charset="0"/>
                <a:ea typeface="Sherman Sans Book" pitchFamily="50" charset="0"/>
                <a:cs typeface="Arial"/>
              </a:rPr>
              <a:t>depts::firstname: chararray, depts::dept: chararray}</a:t>
            </a:r>
          </a:p>
        </p:txBody>
      </p:sp>
      <p:sp>
        <p:nvSpPr>
          <p:cNvPr id="7" name="Rectangle 6">
            <a:extLst>
              <a:ext uri="{FF2B5EF4-FFF2-40B4-BE49-F238E27FC236}">
                <a16:creationId xmlns:a16="http://schemas.microsoft.com/office/drawing/2014/main" id="{82C0E241-457E-4802-AC61-71A9581AB3E8}"/>
              </a:ext>
            </a:extLst>
          </p:cNvPr>
          <p:cNvSpPr/>
          <p:nvPr/>
        </p:nvSpPr>
        <p:spPr>
          <a:xfrm>
            <a:off x="801962" y="2170959"/>
            <a:ext cx="6200722" cy="128350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graphicFrame>
        <p:nvGraphicFramePr>
          <p:cNvPr id="8" name="Table 7">
            <a:extLst>
              <a:ext uri="{FF2B5EF4-FFF2-40B4-BE49-F238E27FC236}">
                <a16:creationId xmlns:a16="http://schemas.microsoft.com/office/drawing/2014/main" id="{CDD1E2E5-4201-4D8F-9CCD-3DB733FA74C8}"/>
              </a:ext>
            </a:extLst>
          </p:cNvPr>
          <p:cNvGraphicFramePr>
            <a:graphicFrameLocks noGrp="1"/>
          </p:cNvGraphicFramePr>
          <p:nvPr>
            <p:extLst>
              <p:ext uri="{D42A27DB-BD31-4B8C-83A1-F6EECF244321}">
                <p14:modId xmlns:p14="http://schemas.microsoft.com/office/powerpoint/2010/main" val="2675331154"/>
              </p:ext>
            </p:extLst>
          </p:nvPr>
        </p:nvGraphicFramePr>
        <p:xfrm>
          <a:off x="991624" y="3797434"/>
          <a:ext cx="5821398" cy="2343116"/>
        </p:xfrm>
        <a:graphic>
          <a:graphicData uri="http://schemas.openxmlformats.org/drawingml/2006/table">
            <a:tbl>
              <a:tblPr firstRow="1" bandRow="1"/>
              <a:tblGrid>
                <a:gridCol w="1470222">
                  <a:extLst>
                    <a:ext uri="{9D8B030D-6E8A-4147-A177-3AD203B41FA5}">
                      <a16:colId xmlns:a16="http://schemas.microsoft.com/office/drawing/2014/main" val="20000"/>
                    </a:ext>
                  </a:extLst>
                </a:gridCol>
                <a:gridCol w="1600586">
                  <a:extLst>
                    <a:ext uri="{9D8B030D-6E8A-4147-A177-3AD203B41FA5}">
                      <a16:colId xmlns:a16="http://schemas.microsoft.com/office/drawing/2014/main" val="20001"/>
                    </a:ext>
                  </a:extLst>
                </a:gridCol>
                <a:gridCol w="1477928">
                  <a:extLst>
                    <a:ext uri="{9D8B030D-6E8A-4147-A177-3AD203B41FA5}">
                      <a16:colId xmlns:a16="http://schemas.microsoft.com/office/drawing/2014/main" val="20002"/>
                    </a:ext>
                  </a:extLst>
                </a:gridCol>
                <a:gridCol w="1272662">
                  <a:extLst>
                    <a:ext uri="{9D8B030D-6E8A-4147-A177-3AD203B41FA5}">
                      <a16:colId xmlns:a16="http://schemas.microsoft.com/office/drawing/2014/main" val="20003"/>
                    </a:ext>
                  </a:extLst>
                </a:gridCol>
              </a:tblGrid>
              <a:tr h="320040">
                <a:tc gridSpan="4">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chemeClr val="tx1">
                              <a:lumMod val="65000"/>
                              <a:lumOff val="35000"/>
                            </a:schemeClr>
                          </a:solidFill>
                          <a:latin typeface="Sherman Sans Book" pitchFamily="50" charset="0"/>
                          <a:ea typeface="Sherman Sans Book" pitchFamily="50" charset="0"/>
                          <a:cs typeface="Calibri"/>
                        </a:rPr>
                        <a:t>outerjoin</a:t>
                      </a:r>
                    </a:p>
                  </a:txBody>
                  <a:tcPr marL="68580" marR="68580" marT="34290" marB="3429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en-US" b="1" dirty="0">
                        <a:latin typeface="Calibri"/>
                        <a:cs typeface="Calibri"/>
                      </a:endParaRPr>
                    </a:p>
                  </a:txBody>
                  <a:tcP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tc hMerge="1">
                  <a:txBody>
                    <a:bodyPr/>
                    <a:lstStyle/>
                    <a:p>
                      <a:pPr algn="ctr"/>
                      <a:endParaRPr lang="en-US" b="1" dirty="0">
                        <a:latin typeface="Calibri"/>
                        <a:cs typeface="Calibri"/>
                      </a:endParaRPr>
                    </a:p>
                  </a:txBody>
                  <a:tcPr>
                    <a:lnL w="12700" cap="flat" cmpd="sng" algn="ctr">
                      <a:noFill/>
                      <a:prstDash val="solid"/>
                      <a:round/>
                      <a:headEnd type="none" w="med" len="med"/>
                      <a:tailEnd type="none" w="med" len="med"/>
                    </a:lnL>
                    <a:lnR w="12700" cap="flat" cmpd="sng" algn="ctr">
                      <a:solidFill>
                        <a:srgbClr val="F2F2F2"/>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331436">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locations::state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locations::firstname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depts::firstname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ctr"/>
                      <a:r>
                        <a:rPr lang="en-US" sz="1400" b="1" dirty="0">
                          <a:solidFill>
                            <a:srgbClr val="FFFFFF"/>
                          </a:solidFill>
                          <a:latin typeface="Sherman Sans Book" pitchFamily="50" charset="0"/>
                          <a:ea typeface="Sherman Sans Book" pitchFamily="50" charset="0"/>
                          <a:cs typeface="Calibri"/>
                        </a:rPr>
                        <a:t>depts::dept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10001"/>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OH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Tom</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CA</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Ulf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Management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SD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Rich</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Marketing</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NV</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Barry</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Sales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230505">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CO</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r>
                        <a:rPr lang="en-US" sz="1400" dirty="0">
                          <a:solidFill>
                            <a:schemeClr val="tx1">
                              <a:lumMod val="65000"/>
                              <a:lumOff val="35000"/>
                            </a:schemeClr>
                          </a:solidFill>
                          <a:latin typeface="Sherman Sans Book" pitchFamily="50" charset="0"/>
                          <a:ea typeface="Sherman Sans Book" pitchFamily="50" charset="0"/>
                          <a:cs typeface="Calibri"/>
                        </a:rPr>
                        <a:t>George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endParaRPr lang="en-US" sz="1400" dirty="0">
                        <a:solidFill>
                          <a:schemeClr val="tx1">
                            <a:lumMod val="65000"/>
                            <a:lumOff val="35000"/>
                          </a:schemeClr>
                        </a:solidFill>
                        <a:latin typeface="Sherman Sans Book" pitchFamily="50" charset="0"/>
                        <a:ea typeface="Sherman Sans Book" pitchFamily="50" charset="0"/>
                        <a:cs typeface="Calibri"/>
                      </a:endParaRP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9" name="Rectangle 8">
            <a:extLst>
              <a:ext uri="{FF2B5EF4-FFF2-40B4-BE49-F238E27FC236}">
                <a16:creationId xmlns:a16="http://schemas.microsoft.com/office/drawing/2014/main" id="{44F521B9-0513-4087-B3CB-EDAE520CFD08}"/>
              </a:ext>
            </a:extLst>
          </p:cNvPr>
          <p:cNvSpPr/>
          <p:nvPr/>
        </p:nvSpPr>
        <p:spPr>
          <a:xfrm>
            <a:off x="801962" y="3612582"/>
            <a:ext cx="6200722" cy="2700000"/>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261257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nSpc>
                <a:spcPct val="100000"/>
              </a:lnSpc>
            </a:pPr>
            <a:r>
              <a:rPr lang="en-US" dirty="0"/>
              <a:t>Why Do They Call It Pig?</a:t>
            </a:r>
          </a:p>
        </p:txBody>
      </p:sp>
      <p:sp>
        <p:nvSpPr>
          <p:cNvPr id="3" name="Content Placeholder 2"/>
          <p:cNvSpPr>
            <a:spLocks noGrp="1"/>
          </p:cNvSpPr>
          <p:nvPr>
            <p:ph idx="4294967295"/>
          </p:nvPr>
        </p:nvSpPr>
        <p:spPr>
          <a:xfrm>
            <a:off x="768096" y="2286000"/>
            <a:ext cx="7290055" cy="4023360"/>
          </a:xfrm>
        </p:spPr>
        <p:txBody>
          <a:bodyPr/>
          <a:lstStyle/>
          <a:p>
            <a:pPr>
              <a:spcAft>
                <a:spcPts val="0"/>
              </a:spcAft>
            </a:pPr>
            <a:r>
              <a:rPr lang="en-US" b="1" dirty="0"/>
              <a:t>Pigs eat anything. </a:t>
            </a:r>
            <a:r>
              <a:rPr lang="en-US" dirty="0"/>
              <a:t>Pig can process any data, structured </a:t>
            </a:r>
            <a:br>
              <a:rPr lang="en-US" dirty="0"/>
            </a:br>
            <a:r>
              <a:rPr lang="en-US" dirty="0"/>
              <a:t>or unstructured.</a:t>
            </a:r>
          </a:p>
          <a:p>
            <a:pPr>
              <a:spcAft>
                <a:spcPts val="0"/>
              </a:spcAft>
            </a:pPr>
            <a:r>
              <a:rPr lang="en-US" b="1" dirty="0"/>
              <a:t>Pigs live anywhere. </a:t>
            </a:r>
            <a:r>
              <a:rPr lang="en-US" dirty="0"/>
              <a:t>Pig can run on any parallel data processing framework, so Pig scripts do not have to run just on Hadoop.</a:t>
            </a:r>
          </a:p>
          <a:p>
            <a:pPr>
              <a:spcAft>
                <a:spcPts val="0"/>
              </a:spcAft>
            </a:pPr>
            <a:r>
              <a:rPr lang="en-US" b="1" dirty="0"/>
              <a:t>Pigs are domestic animals. </a:t>
            </a:r>
            <a:r>
              <a:rPr lang="en-US" dirty="0"/>
              <a:t>Pig is designed to be easily controlled and modified by its users.</a:t>
            </a:r>
          </a:p>
          <a:p>
            <a:pPr>
              <a:spcAft>
                <a:spcPts val="0"/>
              </a:spcAft>
            </a:pPr>
            <a:r>
              <a:rPr lang="en-US" b="1" dirty="0"/>
              <a:t>Pigs fly. </a:t>
            </a:r>
            <a:r>
              <a:rPr lang="en-US" dirty="0"/>
              <a:t>Pig is designed to process data quickly.</a:t>
            </a:r>
          </a:p>
        </p:txBody>
      </p:sp>
    </p:spTree>
    <p:extLst>
      <p:ext uri="{BB962C8B-B14F-4D97-AF65-F5344CB8AC3E}">
        <p14:creationId xmlns:p14="http://schemas.microsoft.com/office/powerpoint/2010/main" val="22606395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792F4-6201-4DD9-8686-F1E75F3927B2}"/>
              </a:ext>
            </a:extLst>
          </p:cNvPr>
          <p:cNvSpPr>
            <a:spLocks noGrp="1"/>
          </p:cNvSpPr>
          <p:nvPr>
            <p:ph type="title"/>
          </p:nvPr>
        </p:nvSpPr>
        <p:spPr/>
        <p:txBody>
          <a:bodyPr>
            <a:noAutofit/>
          </a:bodyPr>
          <a:lstStyle/>
          <a:p>
            <a:r>
              <a:rPr lang="en-US" dirty="0"/>
              <a:t>Replicated Joins</a:t>
            </a:r>
            <a:endParaRPr lang="en-IN" dirty="0"/>
          </a:p>
        </p:txBody>
      </p:sp>
      <p:sp>
        <p:nvSpPr>
          <p:cNvPr id="3" name="Content Placeholder 2">
            <a:extLst>
              <a:ext uri="{FF2B5EF4-FFF2-40B4-BE49-F238E27FC236}">
                <a16:creationId xmlns:a16="http://schemas.microsoft.com/office/drawing/2014/main" id="{5B889A02-4936-43AA-93C7-CCCA104DC454}"/>
              </a:ext>
            </a:extLst>
          </p:cNvPr>
          <p:cNvSpPr>
            <a:spLocks noGrp="1"/>
          </p:cNvSpPr>
          <p:nvPr>
            <p:ph idx="4294967295"/>
          </p:nvPr>
        </p:nvSpPr>
        <p:spPr>
          <a:xfrm>
            <a:off x="768096" y="5313158"/>
            <a:ext cx="7290055" cy="890692"/>
          </a:xfrm>
        </p:spPr>
        <p:txBody>
          <a:bodyPr>
            <a:noAutofit/>
          </a:bodyPr>
          <a:lstStyle/>
          <a:p>
            <a:r>
              <a:rPr lang="en-US" dirty="0"/>
              <a:t>This should be used as a performance improvement.</a:t>
            </a:r>
          </a:p>
        </p:txBody>
      </p:sp>
      <p:sp>
        <p:nvSpPr>
          <p:cNvPr id="4" name="Footer Placeholder 3">
            <a:extLst>
              <a:ext uri="{FF2B5EF4-FFF2-40B4-BE49-F238E27FC236}">
                <a16:creationId xmlns:a16="http://schemas.microsoft.com/office/drawing/2014/main" id="{BEFE207F-91C9-4535-B50E-889F56BB370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6D94C28-9277-4E60-B630-88025AFEB953}"/>
              </a:ext>
            </a:extLst>
          </p:cNvPr>
          <p:cNvSpPr>
            <a:spLocks noGrp="1"/>
          </p:cNvSpPr>
          <p:nvPr>
            <p:ph type="sldNum" sz="quarter" idx="12"/>
          </p:nvPr>
        </p:nvSpPr>
        <p:spPr/>
        <p:txBody>
          <a:bodyPr>
            <a:noAutofit/>
          </a:bodyPr>
          <a:lstStyle/>
          <a:p>
            <a:fld id="{4FAB73BC-B049-4115-A692-8D63A059BFB8}" type="slidenum">
              <a:rPr lang="en-US" smtClean="0"/>
              <a:t>40</a:t>
            </a:fld>
            <a:endParaRPr lang="en-US" dirty="0"/>
          </a:p>
        </p:txBody>
      </p:sp>
      <p:sp>
        <p:nvSpPr>
          <p:cNvPr id="6" name="Content Placeholder 2">
            <a:extLst>
              <a:ext uri="{FF2B5EF4-FFF2-40B4-BE49-F238E27FC236}">
                <a16:creationId xmlns:a16="http://schemas.microsoft.com/office/drawing/2014/main" id="{C757707E-F1E6-4306-9A46-E062BE1C6638}"/>
              </a:ext>
            </a:extLst>
          </p:cNvPr>
          <p:cNvSpPr txBox="1">
            <a:spLocks/>
          </p:cNvSpPr>
          <p:nvPr/>
        </p:nvSpPr>
        <p:spPr>
          <a:xfrm>
            <a:off x="768096" y="2397422"/>
            <a:ext cx="7290055" cy="1182453"/>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defTabSz="340536">
              <a:defRPr/>
            </a:pPr>
            <a:r>
              <a:rPr lang="en-US" dirty="0"/>
              <a:t>Use a LocalResource to perform a map-side join (by storing one dataset in memory).</a:t>
            </a:r>
          </a:p>
          <a:p>
            <a:pPr defTabSz="340536">
              <a:defRPr/>
            </a:pPr>
            <a:r>
              <a:rPr lang="en-US" dirty="0"/>
              <a:t>Specify ‘</a:t>
            </a:r>
            <a:r>
              <a:rPr lang="en-US" b="1" dirty="0"/>
              <a:t>replicated</a:t>
            </a:r>
            <a:r>
              <a:rPr lang="en-US" dirty="0"/>
              <a:t>’, which is applied to the second data set listed.</a:t>
            </a:r>
          </a:p>
        </p:txBody>
      </p:sp>
      <p:sp>
        <p:nvSpPr>
          <p:cNvPr id="7" name="Content Placeholder 2">
            <a:extLst>
              <a:ext uri="{FF2B5EF4-FFF2-40B4-BE49-F238E27FC236}">
                <a16:creationId xmlns:a16="http://schemas.microsoft.com/office/drawing/2014/main" id="{0273AA63-6213-46B4-9C24-5ED8C05CE8B9}"/>
              </a:ext>
            </a:extLst>
          </p:cNvPr>
          <p:cNvSpPr txBox="1">
            <a:spLocks/>
          </p:cNvSpPr>
          <p:nvPr/>
        </p:nvSpPr>
        <p:spPr>
          <a:xfrm>
            <a:off x="774575" y="3880614"/>
            <a:ext cx="7290055" cy="1182452"/>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replicatedjoin = JOIN locations BY </a:t>
            </a:r>
            <a:br>
              <a:rPr lang="en-US" sz="2000" dirty="0">
                <a:solidFill>
                  <a:schemeClr val="tx1"/>
                </a:solidFill>
                <a:latin typeface="Consolas" panose="020B0609020204030204" pitchFamily="49" charset="0"/>
                <a:cs typeface="Courier New" panose="02070309020205020404" pitchFamily="49" charset="0"/>
              </a:rPr>
            </a:br>
            <a:r>
              <a:rPr lang="en-US" sz="2000" dirty="0">
                <a:solidFill>
                  <a:schemeClr val="tx1"/>
                </a:solidFill>
                <a:latin typeface="Consolas" panose="020B0609020204030204" pitchFamily="49" charset="0"/>
                <a:cs typeface="Courier New" panose="02070309020205020404" pitchFamily="49" charset="0"/>
              </a:rPr>
              <a:t>firstname, departments BY firstname </a:t>
            </a:r>
            <a:br>
              <a:rPr lang="en-US" sz="2000" dirty="0">
                <a:solidFill>
                  <a:schemeClr val="tx1"/>
                </a:solidFill>
                <a:latin typeface="Consolas" panose="020B0609020204030204" pitchFamily="49" charset="0"/>
                <a:cs typeface="Courier New" panose="02070309020205020404" pitchFamily="49" charset="0"/>
              </a:rPr>
            </a:br>
            <a:r>
              <a:rPr lang="en-US" sz="2000" b="1" dirty="0">
                <a:solidFill>
                  <a:schemeClr val="tx1"/>
                </a:solidFill>
                <a:latin typeface="Consolas" panose="020B0609020204030204" pitchFamily="49" charset="0"/>
                <a:cs typeface="Courier New" panose="02070309020205020404" pitchFamily="49" charset="0"/>
              </a:rPr>
              <a:t>USING 'replicated'</a:t>
            </a:r>
            <a:r>
              <a:rPr lang="en-US" sz="2000" dirty="0">
                <a:solidFill>
                  <a:schemeClr val="tx1"/>
                </a:solidFill>
                <a:latin typeface="Consolas" panose="020B0609020204030204" pitchFamily="49" charset="0"/>
                <a:cs typeface="Courier New" panose="02070309020205020404" pitchFamily="49" charset="0"/>
              </a:rPr>
              <a:t>;</a:t>
            </a:r>
          </a:p>
        </p:txBody>
      </p:sp>
      <p:sp>
        <p:nvSpPr>
          <p:cNvPr id="8" name="Rectangle 7">
            <a:extLst>
              <a:ext uri="{FF2B5EF4-FFF2-40B4-BE49-F238E27FC236}">
                <a16:creationId xmlns:a16="http://schemas.microsoft.com/office/drawing/2014/main" id="{E10A0145-4391-4996-B03D-44B1C70F7494}"/>
              </a:ext>
            </a:extLst>
          </p:cNvPr>
          <p:cNvSpPr/>
          <p:nvPr/>
        </p:nvSpPr>
        <p:spPr>
          <a:xfrm>
            <a:off x="801962" y="3728822"/>
            <a:ext cx="6937782" cy="1378153"/>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27805679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7D5E0-7587-4CCF-9C0D-370B74636010}"/>
              </a:ext>
            </a:extLst>
          </p:cNvPr>
          <p:cNvSpPr>
            <a:spLocks noGrp="1"/>
          </p:cNvSpPr>
          <p:nvPr>
            <p:ph type="title"/>
          </p:nvPr>
        </p:nvSpPr>
        <p:spPr/>
        <p:txBody>
          <a:bodyPr/>
          <a:lstStyle/>
          <a:p>
            <a:r>
              <a:rPr lang="en-US" dirty="0"/>
              <a:t>Store</a:t>
            </a:r>
          </a:p>
        </p:txBody>
      </p:sp>
      <p:sp>
        <p:nvSpPr>
          <p:cNvPr id="3" name="Content Placeholder 2">
            <a:extLst>
              <a:ext uri="{FF2B5EF4-FFF2-40B4-BE49-F238E27FC236}">
                <a16:creationId xmlns:a16="http://schemas.microsoft.com/office/drawing/2014/main" id="{18994E1B-CA38-47D9-99D9-763D2CA97398}"/>
              </a:ext>
            </a:extLst>
          </p:cNvPr>
          <p:cNvSpPr>
            <a:spLocks noGrp="1"/>
          </p:cNvSpPr>
          <p:nvPr>
            <p:ph idx="4294967295"/>
          </p:nvPr>
        </p:nvSpPr>
        <p:spPr>
          <a:xfrm>
            <a:off x="768096" y="2286000"/>
            <a:ext cx="7290055" cy="4023360"/>
          </a:xfrm>
        </p:spPr>
        <p:txBody>
          <a:bodyPr/>
          <a:lstStyle/>
          <a:p>
            <a:r>
              <a:rPr lang="en-US" dirty="0"/>
              <a:t>You can write any relation back to HDFS with the </a:t>
            </a:r>
            <a:br>
              <a:rPr lang="en-US" dirty="0"/>
            </a:br>
            <a:r>
              <a:rPr lang="en-US" dirty="0"/>
              <a:t>STORE command.</a:t>
            </a:r>
            <a:br>
              <a:rPr lang="en-US" dirty="0"/>
            </a:br>
            <a:endParaRPr lang="en-US" dirty="0"/>
          </a:p>
          <a:p>
            <a:pPr marL="90000" indent="0">
              <a:buNone/>
            </a:pPr>
            <a:r>
              <a:rPr lang="en-US" dirty="0">
                <a:latin typeface="Consolas" panose="020B0609020204030204" pitchFamily="49" charset="0"/>
              </a:rPr>
              <a:t>STORE high_value_customers INTO '/user/tom/hvc' USING PigStorage(',’);</a:t>
            </a:r>
          </a:p>
          <a:p>
            <a:br>
              <a:rPr lang="en-US" dirty="0"/>
            </a:br>
            <a:r>
              <a:rPr lang="en-US" dirty="0"/>
              <a:t>The above example writes the relation </a:t>
            </a:r>
            <a:r>
              <a:rPr lang="en-US" b="1" dirty="0"/>
              <a:t>high_value_customers </a:t>
            </a:r>
            <a:r>
              <a:rPr lang="en-US" dirty="0"/>
              <a:t>to the HDFS folder </a:t>
            </a:r>
            <a:r>
              <a:rPr lang="en-US" b="1" dirty="0"/>
              <a:t>/user/tom/hvc </a:t>
            </a:r>
            <a:r>
              <a:rPr lang="en-US" dirty="0"/>
              <a:t>using CSV format.</a:t>
            </a:r>
          </a:p>
        </p:txBody>
      </p:sp>
      <p:sp>
        <p:nvSpPr>
          <p:cNvPr id="4" name="Footer Placeholder 3">
            <a:extLst>
              <a:ext uri="{FF2B5EF4-FFF2-40B4-BE49-F238E27FC236}">
                <a16:creationId xmlns:a16="http://schemas.microsoft.com/office/drawing/2014/main" id="{B837D0E1-2160-421E-92AC-6F2738DCFFC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01F72A4E-C9A5-43F5-8E12-148A6CEFDDF0}"/>
              </a:ext>
            </a:extLst>
          </p:cNvPr>
          <p:cNvSpPr>
            <a:spLocks noGrp="1"/>
          </p:cNvSpPr>
          <p:nvPr>
            <p:ph type="sldNum" sz="quarter" idx="12"/>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36242780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A5B5-B12E-4D35-978D-1501F2FB256F}"/>
              </a:ext>
            </a:extLst>
          </p:cNvPr>
          <p:cNvSpPr>
            <a:spLocks noGrp="1"/>
          </p:cNvSpPr>
          <p:nvPr>
            <p:ph type="title"/>
          </p:nvPr>
        </p:nvSpPr>
        <p:spPr/>
        <p:txBody>
          <a:bodyPr/>
          <a:lstStyle/>
          <a:p>
            <a:r>
              <a:rPr lang="en-US" dirty="0"/>
              <a:t>Demo: Store</a:t>
            </a:r>
          </a:p>
        </p:txBody>
      </p:sp>
      <p:sp>
        <p:nvSpPr>
          <p:cNvPr id="4" name="Footer Placeholder 3">
            <a:extLst>
              <a:ext uri="{FF2B5EF4-FFF2-40B4-BE49-F238E27FC236}">
                <a16:creationId xmlns:a16="http://schemas.microsoft.com/office/drawing/2014/main" id="{C4AC13A8-5EDD-4FFC-9B54-D83038146BD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234E973-F17B-499F-B707-67D3542E72FC}"/>
              </a:ext>
            </a:extLst>
          </p:cNvPr>
          <p:cNvSpPr>
            <a:spLocks noGrp="1"/>
          </p:cNvSpPr>
          <p:nvPr>
            <p:ph type="sldNum" sz="quarter" idx="12"/>
          </p:nvPr>
        </p:nvSpPr>
        <p:spPr/>
        <p:txBody>
          <a:bodyPr/>
          <a:lstStyle/>
          <a:p>
            <a:fld id="{4FAB73BC-B049-4115-A692-8D63A059BFB8}" type="slidenum">
              <a:rPr lang="en-US" smtClean="0"/>
              <a:pPr/>
              <a:t>42</a:t>
            </a:fld>
            <a:endParaRPr lang="en-US" dirty="0"/>
          </a:p>
        </p:txBody>
      </p:sp>
      <p:sp>
        <p:nvSpPr>
          <p:cNvPr id="3" name="Content Placeholder 2">
            <a:extLst>
              <a:ext uri="{FF2B5EF4-FFF2-40B4-BE49-F238E27FC236}">
                <a16:creationId xmlns:a16="http://schemas.microsoft.com/office/drawing/2014/main" id="{01014B21-860E-41E3-BDA7-6047F47ED7E6}"/>
              </a:ext>
            </a:extLst>
          </p:cNvPr>
          <p:cNvSpPr>
            <a:spLocks noGrp="1"/>
          </p:cNvSpPr>
          <p:nvPr>
            <p:ph idx="1"/>
          </p:nvPr>
        </p:nvSpPr>
        <p:spPr/>
        <p:txBody>
          <a:bodyPr/>
          <a:lstStyle/>
          <a:p>
            <a:r>
              <a:rPr lang="en-US" dirty="0"/>
              <a:t>Write the relation back to Hadoop and view it!</a:t>
            </a:r>
          </a:p>
        </p:txBody>
      </p:sp>
    </p:spTree>
    <p:extLst>
      <p:ext uri="{BB962C8B-B14F-4D97-AF65-F5344CB8AC3E}">
        <p14:creationId xmlns:p14="http://schemas.microsoft.com/office/powerpoint/2010/main" val="37510938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697FD8-70E9-4D43-A065-C48B02CAEE8C}"/>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BD47110D-9CB8-4D90-85C2-5001073C47EA}"/>
              </a:ext>
            </a:extLst>
          </p:cNvPr>
          <p:cNvSpPr>
            <a:spLocks noGrp="1"/>
          </p:cNvSpPr>
          <p:nvPr>
            <p:ph type="sldNum" sz="quarter" idx="12"/>
          </p:nvPr>
        </p:nvSpPr>
        <p:spPr/>
        <p:txBody>
          <a:bodyPr>
            <a:noAutofit/>
          </a:bodyPr>
          <a:lstStyle/>
          <a:p>
            <a:fld id="{4FAB73BC-B049-4115-A692-8D63A059BFB8}" type="slidenum">
              <a:rPr lang="en-US" smtClean="0"/>
              <a:t>43</a:t>
            </a:fld>
            <a:endParaRPr lang="en-US" dirty="0"/>
          </a:p>
        </p:txBody>
      </p:sp>
      <p:sp>
        <p:nvSpPr>
          <p:cNvPr id="5" name="Rectangle 4">
            <a:extLst>
              <a:ext uri="{FF2B5EF4-FFF2-40B4-BE49-F238E27FC236}">
                <a16:creationId xmlns:a16="http://schemas.microsoft.com/office/drawing/2014/main" id="{54F5EE23-FD1E-4F7A-AE4D-0A1473BA6516}"/>
              </a:ext>
            </a:extLst>
          </p:cNvPr>
          <p:cNvSpPr/>
          <p:nvPr/>
        </p:nvSpPr>
        <p:spPr>
          <a:xfrm>
            <a:off x="0" y="0"/>
            <a:ext cx="324008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6" name="Title 1">
            <a:extLst>
              <a:ext uri="{FF2B5EF4-FFF2-40B4-BE49-F238E27FC236}">
                <a16:creationId xmlns:a16="http://schemas.microsoft.com/office/drawing/2014/main" id="{8DF809E0-1484-4213-8840-A4A0E8E1031F}"/>
              </a:ext>
            </a:extLst>
          </p:cNvPr>
          <p:cNvSpPr txBox="1">
            <a:spLocks/>
          </p:cNvSpPr>
          <p:nvPr/>
        </p:nvSpPr>
        <p:spPr>
          <a:xfrm>
            <a:off x="519953" y="2942705"/>
            <a:ext cx="2389454" cy="823587"/>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pPr algn="r">
              <a:lnSpc>
                <a:spcPct val="100000"/>
              </a:lnSpc>
            </a:pPr>
            <a:r>
              <a:rPr lang="en-US" dirty="0">
                <a:solidFill>
                  <a:schemeClr val="bg1"/>
                </a:solidFill>
              </a:rPr>
              <a:t>What is Hive?</a:t>
            </a:r>
          </a:p>
        </p:txBody>
      </p:sp>
      <p:cxnSp>
        <p:nvCxnSpPr>
          <p:cNvPr id="8" name="Straight Connector 7">
            <a:extLst>
              <a:ext uri="{FF2B5EF4-FFF2-40B4-BE49-F238E27FC236}">
                <a16:creationId xmlns:a16="http://schemas.microsoft.com/office/drawing/2014/main" id="{25CE4D0D-6275-4943-9F71-B959EF422AF2}"/>
              </a:ext>
            </a:extLst>
          </p:cNvPr>
          <p:cNvCxnSpPr/>
          <p:nvPr/>
        </p:nvCxnSpPr>
        <p:spPr>
          <a:xfrm>
            <a:off x="519953" y="3820079"/>
            <a:ext cx="238945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Graphic 8" descr="Bug">
            <a:extLst>
              <a:ext uri="{FF2B5EF4-FFF2-40B4-BE49-F238E27FC236}">
                <a16:creationId xmlns:a16="http://schemas.microsoft.com/office/drawing/2014/main" id="{30E6ECC7-2FE8-46A6-B5D4-E4EEEC596E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2074" y="1314457"/>
            <a:ext cx="4094602" cy="4094602"/>
          </a:xfrm>
          <a:prstGeom prst="rect">
            <a:avLst/>
          </a:prstGeom>
        </p:spPr>
      </p:pic>
    </p:spTree>
    <p:extLst>
      <p:ext uri="{BB962C8B-B14F-4D97-AF65-F5344CB8AC3E}">
        <p14:creationId xmlns:p14="http://schemas.microsoft.com/office/powerpoint/2010/main" val="14952449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3280-36C9-44F2-9A2D-0D4B7B9D137B}"/>
              </a:ext>
            </a:extLst>
          </p:cNvPr>
          <p:cNvSpPr>
            <a:spLocks noGrp="1"/>
          </p:cNvSpPr>
          <p:nvPr>
            <p:ph type="title"/>
          </p:nvPr>
        </p:nvSpPr>
        <p:spPr/>
        <p:txBody>
          <a:bodyPr/>
          <a:lstStyle/>
          <a:p>
            <a:r>
              <a:rPr lang="en-US" dirty="0"/>
              <a:t>What Is Hive?</a:t>
            </a:r>
            <a:endParaRPr lang="en-IN" dirty="0"/>
          </a:p>
        </p:txBody>
      </p:sp>
      <p:sp>
        <p:nvSpPr>
          <p:cNvPr id="3" name="Content Placeholder 2">
            <a:extLst>
              <a:ext uri="{FF2B5EF4-FFF2-40B4-BE49-F238E27FC236}">
                <a16:creationId xmlns:a16="http://schemas.microsoft.com/office/drawing/2014/main" id="{5D06ACE1-2C46-4638-9252-B1929EB5D7F3}"/>
              </a:ext>
            </a:extLst>
          </p:cNvPr>
          <p:cNvSpPr>
            <a:spLocks noGrp="1"/>
          </p:cNvSpPr>
          <p:nvPr>
            <p:ph idx="4294967295"/>
          </p:nvPr>
        </p:nvSpPr>
        <p:spPr>
          <a:xfrm>
            <a:off x="768096" y="2286000"/>
            <a:ext cx="4587675" cy="4023360"/>
          </a:xfrm>
        </p:spPr>
        <p:txBody>
          <a:bodyPr/>
          <a:lstStyle/>
          <a:p>
            <a:r>
              <a:rPr lang="en-US" sz="2000" dirty="0"/>
              <a:t>SQL over Hadoop, easier than writing </a:t>
            </a:r>
            <a:br>
              <a:rPr lang="en-US" sz="2000" dirty="0"/>
            </a:br>
            <a:r>
              <a:rPr lang="en-US" sz="2000" dirty="0"/>
              <a:t>MapReduce jobs in Java</a:t>
            </a:r>
          </a:p>
          <a:p>
            <a:r>
              <a:rPr lang="en-US" sz="2000" dirty="0"/>
              <a:t>Treat your big data as tables</a:t>
            </a:r>
          </a:p>
          <a:p>
            <a:r>
              <a:rPr lang="en-US" sz="2000" dirty="0"/>
              <a:t>Suited for ad hoc query and reporting</a:t>
            </a:r>
          </a:p>
          <a:p>
            <a:r>
              <a:rPr lang="en-US" sz="2000" dirty="0"/>
              <a:t>Uses a special query language HiveQL (HQL) </a:t>
            </a:r>
          </a:p>
          <a:p>
            <a:r>
              <a:rPr lang="en-US" sz="2000" dirty="0"/>
              <a:t>Developed at Facebook</a:t>
            </a:r>
          </a:p>
          <a:p>
            <a:r>
              <a:rPr lang="en-US" sz="2000" dirty="0"/>
              <a:t>HCatalog acts as central metastore for other Hadoop tools</a:t>
            </a:r>
          </a:p>
        </p:txBody>
      </p:sp>
      <p:sp>
        <p:nvSpPr>
          <p:cNvPr id="4" name="Footer Placeholder 3">
            <a:extLst>
              <a:ext uri="{FF2B5EF4-FFF2-40B4-BE49-F238E27FC236}">
                <a16:creationId xmlns:a16="http://schemas.microsoft.com/office/drawing/2014/main" id="{4FCC773A-2202-4C91-9370-01CD18FBD9A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1890CCF-A2B1-431B-B87B-A45F1854B9BB}"/>
              </a:ext>
            </a:extLst>
          </p:cNvPr>
          <p:cNvSpPr>
            <a:spLocks noGrp="1"/>
          </p:cNvSpPr>
          <p:nvPr>
            <p:ph type="sldNum" sz="quarter" idx="12"/>
          </p:nvPr>
        </p:nvSpPr>
        <p:spPr/>
        <p:txBody>
          <a:bodyPr/>
          <a:lstStyle/>
          <a:p>
            <a:fld id="{4FAB73BC-B049-4115-A692-8D63A059BFB8}" type="slidenum">
              <a:rPr lang="en-US" smtClean="0"/>
              <a:t>44</a:t>
            </a:fld>
            <a:endParaRPr lang="en-US" dirty="0"/>
          </a:p>
        </p:txBody>
      </p:sp>
      <p:pic>
        <p:nvPicPr>
          <p:cNvPr id="6" name="Picture 6" descr="File:Apache Hive logo.svg">
            <a:extLst>
              <a:ext uri="{FF2B5EF4-FFF2-40B4-BE49-F238E27FC236}">
                <a16:creationId xmlns:a16="http://schemas.microsoft.com/office/drawing/2014/main" id="{14B61D52-FE68-45D8-845C-90160565B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641" y="2286000"/>
            <a:ext cx="2517012" cy="2263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4848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B3516-C70A-43C4-8D56-0A4A17B0BB56}"/>
              </a:ext>
            </a:extLst>
          </p:cNvPr>
          <p:cNvSpPr>
            <a:spLocks noGrp="1"/>
          </p:cNvSpPr>
          <p:nvPr>
            <p:ph type="title"/>
          </p:nvPr>
        </p:nvSpPr>
        <p:spPr/>
        <p:txBody>
          <a:bodyPr>
            <a:noAutofit/>
          </a:bodyPr>
          <a:lstStyle/>
          <a:p>
            <a:r>
              <a:rPr lang="en-US" dirty="0"/>
              <a:t>About Hive</a:t>
            </a:r>
            <a:endParaRPr lang="en-IN" dirty="0"/>
          </a:p>
        </p:txBody>
      </p:sp>
      <p:sp>
        <p:nvSpPr>
          <p:cNvPr id="3" name="Content Placeholder 2">
            <a:extLst>
              <a:ext uri="{FF2B5EF4-FFF2-40B4-BE49-F238E27FC236}">
                <a16:creationId xmlns:a16="http://schemas.microsoft.com/office/drawing/2014/main" id="{C8D181EA-17D7-4D6E-A531-369CF9B61A27}"/>
              </a:ext>
            </a:extLst>
          </p:cNvPr>
          <p:cNvSpPr>
            <a:spLocks noGrp="1"/>
          </p:cNvSpPr>
          <p:nvPr>
            <p:ph idx="4294967295"/>
          </p:nvPr>
        </p:nvSpPr>
        <p:spPr>
          <a:xfrm>
            <a:off x="768096" y="5418666"/>
            <a:ext cx="7290055" cy="890693"/>
          </a:xfrm>
        </p:spPr>
        <p:txBody>
          <a:bodyPr>
            <a:noAutofit/>
          </a:bodyPr>
          <a:lstStyle/>
          <a:p>
            <a:r>
              <a:rPr lang="en-US" dirty="0"/>
              <a:t>Hive provides SQL over Hadoop. It is not a relational database!</a:t>
            </a:r>
          </a:p>
          <a:p>
            <a:r>
              <a:rPr lang="en-US" dirty="0"/>
              <a:t>Because Hive uses SQL, it is very user friendly.</a:t>
            </a:r>
          </a:p>
        </p:txBody>
      </p:sp>
      <p:sp>
        <p:nvSpPr>
          <p:cNvPr id="4" name="Footer Placeholder 3">
            <a:extLst>
              <a:ext uri="{FF2B5EF4-FFF2-40B4-BE49-F238E27FC236}">
                <a16:creationId xmlns:a16="http://schemas.microsoft.com/office/drawing/2014/main" id="{81E9C4C4-0ADD-48DC-A973-1C561C1BDDE3}"/>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B8A7187-DF59-4438-881C-D8DE0299825C}"/>
              </a:ext>
            </a:extLst>
          </p:cNvPr>
          <p:cNvSpPr>
            <a:spLocks noGrp="1"/>
          </p:cNvSpPr>
          <p:nvPr>
            <p:ph type="sldNum" sz="quarter" idx="12"/>
          </p:nvPr>
        </p:nvSpPr>
        <p:spPr/>
        <p:txBody>
          <a:bodyPr>
            <a:noAutofit/>
          </a:bodyPr>
          <a:lstStyle/>
          <a:p>
            <a:fld id="{4FAB73BC-B049-4115-A692-8D63A059BFB8}" type="slidenum">
              <a:rPr lang="en-US" smtClean="0"/>
              <a:t>45</a:t>
            </a:fld>
            <a:endParaRPr lang="en-US" dirty="0"/>
          </a:p>
        </p:txBody>
      </p:sp>
      <p:sp>
        <p:nvSpPr>
          <p:cNvPr id="7" name="Oval 6">
            <a:extLst>
              <a:ext uri="{FF2B5EF4-FFF2-40B4-BE49-F238E27FC236}">
                <a16:creationId xmlns:a16="http://schemas.microsoft.com/office/drawing/2014/main" id="{817A2BE2-234C-46B0-AE5C-412179FFACD6}"/>
              </a:ext>
            </a:extLst>
          </p:cNvPr>
          <p:cNvSpPr/>
          <p:nvPr/>
        </p:nvSpPr>
        <p:spPr>
          <a:xfrm>
            <a:off x="835828" y="2254162"/>
            <a:ext cx="4278701" cy="3838191"/>
          </a:xfrm>
          <a:prstGeom prst="ellipse">
            <a:avLst/>
          </a:prstGeom>
          <a:gradFill rotWithShape="1">
            <a:gsLst>
              <a:gs pos="0">
                <a:srgbClr val="E2751D">
                  <a:lumMod val="40000"/>
                  <a:lumOff val="60000"/>
                </a:srgbClr>
              </a:gs>
              <a:gs pos="100000">
                <a:srgbClr val="E2751D">
                  <a:lumMod val="60000"/>
                  <a:lumOff val="40000"/>
                </a:srgbClr>
              </a:gs>
            </a:gsLst>
            <a:lin ang="16200000" scaled="0"/>
          </a:gradFill>
          <a:ln w="9525" cap="flat" cmpd="sng" algn="ctr">
            <a:noFill/>
            <a:prstDash val="solid"/>
          </a:ln>
          <a:effectLst>
            <a:outerShdw blurRad="40000" dist="23000" dir="5400000" rotWithShape="0">
              <a:srgbClr val="000000">
                <a:alpha val="35000"/>
              </a:srgbClr>
            </a:outerShdw>
          </a:effectLst>
          <a:scene3d>
            <a:camera prst="isometricOffAxis1Top"/>
            <a:lightRig rig="threePt" dir="t"/>
          </a:scene3d>
        </p:spPr>
        <p:txBody>
          <a:bodyPr rtlCol="0" anchor="ctr">
            <a:noAutofit/>
          </a:bodyPr>
          <a:lstStyle/>
          <a:p>
            <a:pPr algn="ctr" defTabSz="681072">
              <a:defRPr/>
            </a:pPr>
            <a:endParaRPr lang="en-US" sz="1350" kern="0" dirty="0">
              <a:solidFill>
                <a:sysClr val="window" lastClr="FFFFFF"/>
              </a:solidFill>
              <a:latin typeface="Calibri"/>
            </a:endParaRPr>
          </a:p>
        </p:txBody>
      </p:sp>
      <p:pic>
        <p:nvPicPr>
          <p:cNvPr id="8" name="Picture 7">
            <a:extLst>
              <a:ext uri="{FF2B5EF4-FFF2-40B4-BE49-F238E27FC236}">
                <a16:creationId xmlns:a16="http://schemas.microsoft.com/office/drawing/2014/main" id="{2A8CE3F2-99BC-43F7-84A5-F17D7626285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067100" y="2737122"/>
            <a:ext cx="1816157" cy="1629176"/>
          </a:xfrm>
          <a:prstGeom prst="rect">
            <a:avLst/>
          </a:prstGeom>
        </p:spPr>
      </p:pic>
      <p:pic>
        <p:nvPicPr>
          <p:cNvPr id="20" name="Picture 19">
            <a:extLst>
              <a:ext uri="{FF2B5EF4-FFF2-40B4-BE49-F238E27FC236}">
                <a16:creationId xmlns:a16="http://schemas.microsoft.com/office/drawing/2014/main" id="{02E4B0F9-0B0F-49A8-8E29-A9CF101181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503362" y="4291144"/>
            <a:ext cx="561056" cy="411955"/>
          </a:xfrm>
          <a:prstGeom prst="rect">
            <a:avLst/>
          </a:prstGeom>
        </p:spPr>
      </p:pic>
      <p:sp>
        <p:nvSpPr>
          <p:cNvPr id="21" name="TextBox 20">
            <a:extLst>
              <a:ext uri="{FF2B5EF4-FFF2-40B4-BE49-F238E27FC236}">
                <a16:creationId xmlns:a16="http://schemas.microsoft.com/office/drawing/2014/main" id="{066E93DA-03BD-41C6-82C7-60FFA3C5A51C}"/>
              </a:ext>
            </a:extLst>
          </p:cNvPr>
          <p:cNvSpPr txBox="1"/>
          <p:nvPr/>
        </p:nvSpPr>
        <p:spPr>
          <a:xfrm>
            <a:off x="3450070" y="4733076"/>
            <a:ext cx="654346" cy="307777"/>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Sensor</a:t>
            </a:r>
          </a:p>
        </p:txBody>
      </p:sp>
      <p:grpSp>
        <p:nvGrpSpPr>
          <p:cNvPr id="16" name="Group 15">
            <a:extLst>
              <a:ext uri="{FF2B5EF4-FFF2-40B4-BE49-F238E27FC236}">
                <a16:creationId xmlns:a16="http://schemas.microsoft.com/office/drawing/2014/main" id="{0166F800-3EFE-4718-BCB0-D5D618C72C91}"/>
              </a:ext>
            </a:extLst>
          </p:cNvPr>
          <p:cNvGrpSpPr/>
          <p:nvPr/>
        </p:nvGrpSpPr>
        <p:grpSpPr>
          <a:xfrm>
            <a:off x="1926364" y="4327839"/>
            <a:ext cx="502292" cy="298329"/>
            <a:chOff x="706144" y="3194024"/>
            <a:chExt cx="1987554" cy="1315959"/>
          </a:xfrm>
        </p:grpSpPr>
        <p:pic>
          <p:nvPicPr>
            <p:cNvPr id="18" name="Picture 17">
              <a:extLst>
                <a:ext uri="{FF2B5EF4-FFF2-40B4-BE49-F238E27FC236}">
                  <a16:creationId xmlns:a16="http://schemas.microsoft.com/office/drawing/2014/main" id="{E454E6CE-D063-4428-BA2D-6ED4C01DB1AC}"/>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6144" y="3194024"/>
              <a:ext cx="1927766" cy="1218564"/>
            </a:xfrm>
            <a:prstGeom prst="rect">
              <a:avLst/>
            </a:prstGeom>
            <a:noFill/>
            <a:ln>
              <a:noFill/>
            </a:ln>
          </p:spPr>
        </p:pic>
        <p:pic>
          <p:nvPicPr>
            <p:cNvPr id="19" name="Picture 18">
              <a:extLst>
                <a:ext uri="{FF2B5EF4-FFF2-40B4-BE49-F238E27FC236}">
                  <a16:creationId xmlns:a16="http://schemas.microsoft.com/office/drawing/2014/main" id="{EEC73B0C-49CE-4F5E-A08B-31DE5558EBF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2185101" y="3703325"/>
              <a:ext cx="508597" cy="806658"/>
            </a:xfrm>
            <a:prstGeom prst="rect">
              <a:avLst/>
            </a:prstGeom>
          </p:spPr>
        </p:pic>
      </p:grpSp>
      <p:sp>
        <p:nvSpPr>
          <p:cNvPr id="17" name="TextBox 16">
            <a:extLst>
              <a:ext uri="{FF2B5EF4-FFF2-40B4-BE49-F238E27FC236}">
                <a16:creationId xmlns:a16="http://schemas.microsoft.com/office/drawing/2014/main" id="{9A171302-5F9B-4AC8-B8C2-1FEC07ACB1F0}"/>
              </a:ext>
            </a:extLst>
          </p:cNvPr>
          <p:cNvSpPr txBox="1"/>
          <p:nvPr/>
        </p:nvSpPr>
        <p:spPr>
          <a:xfrm>
            <a:off x="1832648" y="4733076"/>
            <a:ext cx="700833" cy="307777"/>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Mobile</a:t>
            </a:r>
          </a:p>
        </p:txBody>
      </p:sp>
      <p:pic>
        <p:nvPicPr>
          <p:cNvPr id="11" name="Picture 10">
            <a:extLst>
              <a:ext uri="{FF2B5EF4-FFF2-40B4-BE49-F238E27FC236}">
                <a16:creationId xmlns:a16="http://schemas.microsoft.com/office/drawing/2014/main" id="{82015DA9-8FFC-48D8-A062-3E0061F22DCA}"/>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114950" y="3449722"/>
            <a:ext cx="388836" cy="570769"/>
          </a:xfrm>
          <a:prstGeom prst="rect">
            <a:avLst/>
          </a:prstGeom>
        </p:spPr>
      </p:pic>
      <p:sp>
        <p:nvSpPr>
          <p:cNvPr id="12" name="TextBox 11">
            <a:extLst>
              <a:ext uri="{FF2B5EF4-FFF2-40B4-BE49-F238E27FC236}">
                <a16:creationId xmlns:a16="http://schemas.microsoft.com/office/drawing/2014/main" id="{B60E1EB1-751C-4B26-855A-589247A431ED}"/>
              </a:ext>
            </a:extLst>
          </p:cNvPr>
          <p:cNvSpPr txBox="1"/>
          <p:nvPr/>
        </p:nvSpPr>
        <p:spPr>
          <a:xfrm>
            <a:off x="3943302" y="3163992"/>
            <a:ext cx="736099" cy="307777"/>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Weblog</a:t>
            </a:r>
          </a:p>
        </p:txBody>
      </p:sp>
      <p:pic>
        <p:nvPicPr>
          <p:cNvPr id="13" name="Picture 12">
            <a:extLst>
              <a:ext uri="{FF2B5EF4-FFF2-40B4-BE49-F238E27FC236}">
                <a16:creationId xmlns:a16="http://schemas.microsoft.com/office/drawing/2014/main" id="{FA3FBD00-FBE3-4429-8526-00F2DF1709F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1366016" y="3461221"/>
            <a:ext cx="623456" cy="559269"/>
          </a:xfrm>
          <a:prstGeom prst="rect">
            <a:avLst/>
          </a:prstGeom>
        </p:spPr>
      </p:pic>
      <p:sp>
        <p:nvSpPr>
          <p:cNvPr id="14" name="TextBox 13">
            <a:extLst>
              <a:ext uri="{FF2B5EF4-FFF2-40B4-BE49-F238E27FC236}">
                <a16:creationId xmlns:a16="http://schemas.microsoft.com/office/drawing/2014/main" id="{BE078803-270C-40BC-9B78-9DBADBB9166E}"/>
              </a:ext>
            </a:extLst>
          </p:cNvPr>
          <p:cNvSpPr txBox="1"/>
          <p:nvPr/>
        </p:nvSpPr>
        <p:spPr>
          <a:xfrm>
            <a:off x="1094894" y="2973792"/>
            <a:ext cx="1165704" cy="523220"/>
          </a:xfrm>
          <a:prstGeom prst="rect">
            <a:avLst/>
          </a:prstGeom>
          <a:noFill/>
        </p:spPr>
        <p:txBody>
          <a:bodyPr wrap="none" rtlCol="0">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Operational/ </a:t>
            </a:r>
          </a:p>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MPP</a:t>
            </a:r>
          </a:p>
        </p:txBody>
      </p:sp>
      <p:sp>
        <p:nvSpPr>
          <p:cNvPr id="15" name="TextBox 14">
            <a:extLst>
              <a:ext uri="{FF2B5EF4-FFF2-40B4-BE49-F238E27FC236}">
                <a16:creationId xmlns:a16="http://schemas.microsoft.com/office/drawing/2014/main" id="{101044F0-3236-4A3A-89BE-B249F8145530}"/>
              </a:ext>
            </a:extLst>
          </p:cNvPr>
          <p:cNvSpPr txBox="1"/>
          <p:nvPr/>
        </p:nvSpPr>
        <p:spPr>
          <a:xfrm>
            <a:off x="835827" y="2222017"/>
            <a:ext cx="4346433" cy="584775"/>
          </a:xfrm>
          <a:prstGeom prst="rect">
            <a:avLst/>
          </a:prstGeom>
          <a:noFill/>
        </p:spPr>
        <p:txBody>
          <a:bodyPr wrap="square" rtlCol="0">
            <a:noAutofit/>
          </a:bodyPr>
          <a:lstStyle/>
          <a:p>
            <a:pPr algn="ctr" defTabSz="681072">
              <a:defRPr/>
            </a:pPr>
            <a:r>
              <a:rPr lang="en-US" sz="1600" b="1" kern="0" dirty="0">
                <a:solidFill>
                  <a:schemeClr val="tx1">
                    <a:lumMod val="65000"/>
                    <a:lumOff val="35000"/>
                  </a:schemeClr>
                </a:solidFill>
                <a:latin typeface="Sherman Sans Book" pitchFamily="50" charset="0"/>
                <a:ea typeface="Sherman Sans Book" pitchFamily="50" charset="0"/>
              </a:rPr>
              <a:t>Store and query all</a:t>
            </a:r>
          </a:p>
          <a:p>
            <a:pPr algn="ctr" defTabSz="681072">
              <a:defRPr/>
            </a:pPr>
            <a:r>
              <a:rPr lang="en-US" sz="1600" b="1" kern="0" dirty="0">
                <a:solidFill>
                  <a:schemeClr val="tx1">
                    <a:lumMod val="65000"/>
                    <a:lumOff val="35000"/>
                  </a:schemeClr>
                </a:solidFill>
                <a:latin typeface="Sherman Sans Book" pitchFamily="50" charset="0"/>
                <a:ea typeface="Sherman Sans Book" pitchFamily="50" charset="0"/>
              </a:rPr>
              <a:t>data in Hive</a:t>
            </a:r>
          </a:p>
        </p:txBody>
      </p:sp>
      <p:pic>
        <p:nvPicPr>
          <p:cNvPr id="23" name="Picture 2" descr="http://cdn1.iconfinder.com/data/icons/IconFinder%201/Png/256/User/User.png">
            <a:extLst>
              <a:ext uri="{FF2B5EF4-FFF2-40B4-BE49-F238E27FC236}">
                <a16:creationId xmlns:a16="http://schemas.microsoft.com/office/drawing/2014/main" id="{4836CBD5-E8FB-4AD0-8236-BE1C117B68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11935" y="3044062"/>
            <a:ext cx="1231424" cy="1232280"/>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a:extLst>
              <a:ext uri="{FF2B5EF4-FFF2-40B4-BE49-F238E27FC236}">
                <a16:creationId xmlns:a16="http://schemas.microsoft.com/office/drawing/2014/main" id="{5E4B6694-0C66-43B2-BAFF-12FEBD202739}"/>
              </a:ext>
            </a:extLst>
          </p:cNvPr>
          <p:cNvSpPr txBox="1"/>
          <p:nvPr/>
        </p:nvSpPr>
        <p:spPr>
          <a:xfrm>
            <a:off x="5520267" y="2205926"/>
            <a:ext cx="2537883" cy="584775"/>
          </a:xfrm>
          <a:prstGeom prst="rect">
            <a:avLst/>
          </a:prstGeom>
          <a:noFill/>
        </p:spPr>
        <p:txBody>
          <a:bodyPr wrap="square" rtlCol="0">
            <a:noAutofit/>
          </a:bodyPr>
          <a:lstStyle/>
          <a:p>
            <a:pPr algn="ctr"/>
            <a:r>
              <a:rPr lang="en-US" sz="1600" b="1" dirty="0">
                <a:solidFill>
                  <a:schemeClr val="tx1">
                    <a:lumMod val="65000"/>
                    <a:lumOff val="35000"/>
                  </a:schemeClr>
                </a:solidFill>
                <a:latin typeface="Sherman Sans Book" pitchFamily="50" charset="0"/>
                <a:ea typeface="Sherman Sans Book" pitchFamily="50" charset="0"/>
              </a:rPr>
              <a:t>Use existing SQL tools</a:t>
            </a:r>
          </a:p>
          <a:p>
            <a:pPr algn="ctr"/>
            <a:r>
              <a:rPr lang="en-US" sz="1600" b="1" dirty="0">
                <a:solidFill>
                  <a:schemeClr val="tx1">
                    <a:lumMod val="65000"/>
                    <a:lumOff val="35000"/>
                  </a:schemeClr>
                </a:solidFill>
                <a:latin typeface="Sherman Sans Book" pitchFamily="50" charset="0"/>
                <a:ea typeface="Sherman Sans Book" pitchFamily="50" charset="0"/>
              </a:rPr>
              <a:t>and existing SQL processes</a:t>
            </a:r>
          </a:p>
        </p:txBody>
      </p:sp>
    </p:spTree>
    <p:extLst>
      <p:ext uri="{BB962C8B-B14F-4D97-AF65-F5344CB8AC3E}">
        <p14:creationId xmlns:p14="http://schemas.microsoft.com/office/powerpoint/2010/main" val="1202032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FF98628-1E13-41AE-ACC5-3C9A73386365}"/>
              </a:ext>
            </a:extLst>
          </p:cNvPr>
          <p:cNvSpPr>
            <a:spLocks noGrp="1"/>
          </p:cNvSpPr>
          <p:nvPr>
            <p:ph type="title"/>
          </p:nvPr>
        </p:nvSpPr>
        <p:spPr/>
        <p:txBody>
          <a:bodyPr>
            <a:noAutofit/>
          </a:bodyPr>
          <a:lstStyle/>
          <a:p>
            <a:r>
              <a:rPr lang="en-US" dirty="0"/>
              <a:t>Hive Metastore</a:t>
            </a:r>
          </a:p>
        </p:txBody>
      </p:sp>
      <p:sp>
        <p:nvSpPr>
          <p:cNvPr id="6" name="Content Placeholder 5">
            <a:extLst>
              <a:ext uri="{FF2B5EF4-FFF2-40B4-BE49-F238E27FC236}">
                <a16:creationId xmlns:a16="http://schemas.microsoft.com/office/drawing/2014/main" id="{01C0D6D7-5D94-4632-BCDE-89A2AE15F312}"/>
              </a:ext>
            </a:extLst>
          </p:cNvPr>
          <p:cNvSpPr>
            <a:spLocks noGrp="1"/>
          </p:cNvSpPr>
          <p:nvPr>
            <p:ph idx="4294967295"/>
          </p:nvPr>
        </p:nvSpPr>
        <p:spPr>
          <a:xfrm>
            <a:off x="768096" y="2286001"/>
            <a:ext cx="7290055" cy="2168768"/>
          </a:xfrm>
        </p:spPr>
        <p:txBody>
          <a:bodyPr>
            <a:noAutofit/>
          </a:bodyPr>
          <a:lstStyle/>
          <a:p>
            <a:r>
              <a:rPr lang="en-US" dirty="0"/>
              <a:t>The Hive metastore holds schema information for hive objects:</a:t>
            </a:r>
          </a:p>
          <a:p>
            <a:pPr lvl="1"/>
            <a:r>
              <a:rPr lang="en-US" dirty="0"/>
              <a:t>Databases</a:t>
            </a:r>
          </a:p>
          <a:p>
            <a:pPr lvl="1"/>
            <a:r>
              <a:rPr lang="en-US" dirty="0"/>
              <a:t>Tables</a:t>
            </a:r>
          </a:p>
          <a:p>
            <a:pPr lvl="1"/>
            <a:r>
              <a:rPr lang="en-US" dirty="0"/>
              <a:t>Views</a:t>
            </a:r>
          </a:p>
          <a:p>
            <a:pPr lvl="1"/>
            <a:r>
              <a:rPr lang="en-US" dirty="0"/>
              <a:t>Indexes</a:t>
            </a:r>
          </a:p>
          <a:p>
            <a:r>
              <a:rPr lang="en-US" dirty="0"/>
              <a:t>The actual data are stored on HDFS.</a:t>
            </a:r>
          </a:p>
        </p:txBody>
      </p:sp>
      <p:sp>
        <p:nvSpPr>
          <p:cNvPr id="3" name="Footer Placeholder 2">
            <a:extLst>
              <a:ext uri="{FF2B5EF4-FFF2-40B4-BE49-F238E27FC236}">
                <a16:creationId xmlns:a16="http://schemas.microsoft.com/office/drawing/2014/main" id="{6D593A5A-F466-4712-A059-AEE1ACF35414}"/>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2220B12C-1EEA-4F6E-9659-D3713E39AE6F}"/>
              </a:ext>
            </a:extLst>
          </p:cNvPr>
          <p:cNvSpPr>
            <a:spLocks noGrp="1"/>
          </p:cNvSpPr>
          <p:nvPr>
            <p:ph type="sldNum" sz="quarter" idx="12"/>
          </p:nvPr>
        </p:nvSpPr>
        <p:spPr/>
        <p:txBody>
          <a:bodyPr>
            <a:noAutofit/>
          </a:bodyPr>
          <a:lstStyle/>
          <a:p>
            <a:fld id="{4FAB73BC-B049-4115-A692-8D63A059BFB8}" type="slidenum">
              <a:rPr lang="en-US" smtClean="0"/>
              <a:pPr/>
              <a:t>46</a:t>
            </a:fld>
            <a:endParaRPr lang="en-US" dirty="0"/>
          </a:p>
        </p:txBody>
      </p:sp>
      <p:sp>
        <p:nvSpPr>
          <p:cNvPr id="7" name="Flowchart: Magnetic Disk 6">
            <a:extLst>
              <a:ext uri="{FF2B5EF4-FFF2-40B4-BE49-F238E27FC236}">
                <a16:creationId xmlns:a16="http://schemas.microsoft.com/office/drawing/2014/main" id="{79F43F2A-D49E-45CA-BC33-C48C4A056BA0}"/>
              </a:ext>
            </a:extLst>
          </p:cNvPr>
          <p:cNvSpPr/>
          <p:nvPr/>
        </p:nvSpPr>
        <p:spPr>
          <a:xfrm>
            <a:off x="2804652" y="4617959"/>
            <a:ext cx="1709852" cy="1739646"/>
          </a:xfrm>
          <a:prstGeom prst="flowChartMagneticDisk">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Metastore:</a:t>
            </a:r>
          </a:p>
          <a:p>
            <a:pPr algn="ctr"/>
            <a:endParaRPr lang="en-US" dirty="0">
              <a:solidFill>
                <a:schemeClr val="tx1">
                  <a:lumMod val="65000"/>
                  <a:lumOff val="35000"/>
                </a:schemeClr>
              </a:solidFill>
              <a:latin typeface="Sherman Sans Book" pitchFamily="50" charset="0"/>
              <a:ea typeface="Sherman Sans Book" pitchFamily="50" charset="0"/>
            </a:endParaRPr>
          </a:p>
        </p:txBody>
      </p:sp>
      <p:pic>
        <p:nvPicPr>
          <p:cNvPr id="10" name="Graphic 9" descr="Table">
            <a:extLst>
              <a:ext uri="{FF2B5EF4-FFF2-40B4-BE49-F238E27FC236}">
                <a16:creationId xmlns:a16="http://schemas.microsoft.com/office/drawing/2014/main" id="{B8A6489A-2070-41E9-B293-D5606774C596}"/>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tretch>
            <a:fillRect/>
          </a:stretch>
        </p:blipFill>
        <p:spPr>
          <a:xfrm>
            <a:off x="3223475" y="5474413"/>
            <a:ext cx="831821" cy="831821"/>
          </a:xfrm>
          <a:prstGeom prst="rect">
            <a:avLst/>
          </a:prstGeom>
        </p:spPr>
      </p:pic>
      <p:sp>
        <p:nvSpPr>
          <p:cNvPr id="8" name="Flowchart: Multidocument 7">
            <a:extLst>
              <a:ext uri="{FF2B5EF4-FFF2-40B4-BE49-F238E27FC236}">
                <a16:creationId xmlns:a16="http://schemas.microsoft.com/office/drawing/2014/main" id="{4467614E-C1FC-430A-861E-6FD1540E7755}"/>
              </a:ext>
            </a:extLst>
          </p:cNvPr>
          <p:cNvSpPr/>
          <p:nvPr/>
        </p:nvSpPr>
        <p:spPr>
          <a:xfrm>
            <a:off x="5372100" y="4689877"/>
            <a:ext cx="2688689" cy="15019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dirty="0">
                <a:solidFill>
                  <a:schemeClr val="tx1">
                    <a:lumMod val="65000"/>
                    <a:lumOff val="35000"/>
                  </a:schemeClr>
                </a:solidFill>
                <a:latin typeface="Sherman Sans Book" pitchFamily="50" charset="0"/>
                <a:ea typeface="Sherman Sans Book" pitchFamily="50" charset="0"/>
              </a:rPr>
              <a:t>HDFS:</a:t>
            </a:r>
          </a:p>
          <a:p>
            <a:pPr algn="ctr"/>
            <a:endParaRPr lang="en-US" dirty="0"/>
          </a:p>
        </p:txBody>
      </p:sp>
      <p:pic>
        <p:nvPicPr>
          <p:cNvPr id="13" name="Graphic 12" descr="Document">
            <a:extLst>
              <a:ext uri="{FF2B5EF4-FFF2-40B4-BE49-F238E27FC236}">
                <a16:creationId xmlns:a16="http://schemas.microsoft.com/office/drawing/2014/main" id="{B724B3F4-7E93-4680-8FAF-25D4E056A11F}"/>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6469008" y="5472318"/>
            <a:ext cx="548237" cy="548237"/>
          </a:xfrm>
          <a:prstGeom prst="rect">
            <a:avLst/>
          </a:prstGeom>
        </p:spPr>
      </p:pic>
      <p:pic>
        <p:nvPicPr>
          <p:cNvPr id="14" name="Graphic 13" descr="Document">
            <a:extLst>
              <a:ext uri="{FF2B5EF4-FFF2-40B4-BE49-F238E27FC236}">
                <a16:creationId xmlns:a16="http://schemas.microsoft.com/office/drawing/2014/main" id="{2B00C825-2808-4975-9C80-93B9A2F46CCA}"/>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5929266" y="5454030"/>
            <a:ext cx="548237" cy="548237"/>
          </a:xfrm>
          <a:prstGeom prst="rect">
            <a:avLst/>
          </a:prstGeom>
        </p:spPr>
      </p:pic>
      <p:sp>
        <p:nvSpPr>
          <p:cNvPr id="15" name="TextBox 14">
            <a:extLst>
              <a:ext uri="{FF2B5EF4-FFF2-40B4-BE49-F238E27FC236}">
                <a16:creationId xmlns:a16="http://schemas.microsoft.com/office/drawing/2014/main" id="{095043B8-EA36-4D50-BB90-84D5061F1254}"/>
              </a:ext>
            </a:extLst>
          </p:cNvPr>
          <p:cNvSpPr txBox="1"/>
          <p:nvPr/>
        </p:nvSpPr>
        <p:spPr>
          <a:xfrm>
            <a:off x="560763" y="5536992"/>
            <a:ext cx="1531188" cy="584775"/>
          </a:xfrm>
          <a:prstGeom prst="rect">
            <a:avLst/>
          </a:prstGeom>
          <a:noFill/>
        </p:spPr>
        <p:txBody>
          <a:bodyPr wrap="none" rtlCol="0">
            <a:noAutofit/>
          </a:bodyPr>
          <a:lstStyle/>
          <a:p>
            <a:r>
              <a:rPr lang="en-US" sz="1600" dirty="0">
                <a:latin typeface="Consolas" panose="020B0609020204030204" pitchFamily="49" charset="0"/>
              </a:rPr>
              <a:t>SELECT *</a:t>
            </a:r>
            <a:br>
              <a:rPr lang="en-US" sz="1600" dirty="0">
                <a:latin typeface="Consolas" panose="020B0609020204030204" pitchFamily="49" charset="0"/>
              </a:rPr>
            </a:br>
            <a:r>
              <a:rPr lang="en-US" sz="1600" dirty="0">
                <a:latin typeface="Consolas" panose="020B0609020204030204" pitchFamily="49" charset="0"/>
              </a:rPr>
              <a:t>FROM orders;</a:t>
            </a:r>
          </a:p>
        </p:txBody>
      </p:sp>
      <p:sp>
        <p:nvSpPr>
          <p:cNvPr id="16" name="Arrow: Right 15">
            <a:extLst>
              <a:ext uri="{FF2B5EF4-FFF2-40B4-BE49-F238E27FC236}">
                <a16:creationId xmlns:a16="http://schemas.microsoft.com/office/drawing/2014/main" id="{A830039F-99D5-4CD8-AFF8-2E7431320D18}"/>
              </a:ext>
            </a:extLst>
          </p:cNvPr>
          <p:cNvSpPr/>
          <p:nvPr/>
        </p:nvSpPr>
        <p:spPr>
          <a:xfrm>
            <a:off x="2183953" y="5698935"/>
            <a:ext cx="543872" cy="303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7" name="Arrow: Right 16">
            <a:extLst>
              <a:ext uri="{FF2B5EF4-FFF2-40B4-BE49-F238E27FC236}">
                <a16:creationId xmlns:a16="http://schemas.microsoft.com/office/drawing/2014/main" id="{B951D5D9-00D2-4F67-A40C-05E70EB881E6}"/>
              </a:ext>
            </a:extLst>
          </p:cNvPr>
          <p:cNvSpPr/>
          <p:nvPr/>
        </p:nvSpPr>
        <p:spPr>
          <a:xfrm>
            <a:off x="4752931" y="5607479"/>
            <a:ext cx="543872" cy="3033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7660657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98C750-3722-4273-8A5B-B8577C60B2B4}"/>
              </a:ext>
            </a:extLst>
          </p:cNvPr>
          <p:cNvSpPr>
            <a:spLocks noGrp="1"/>
          </p:cNvSpPr>
          <p:nvPr>
            <p:ph type="title"/>
          </p:nvPr>
        </p:nvSpPr>
        <p:spPr/>
        <p:txBody>
          <a:bodyPr/>
          <a:lstStyle/>
          <a:p>
            <a:r>
              <a:rPr lang="en-US" dirty="0"/>
              <a:t>Hive Architecture</a:t>
            </a:r>
            <a:endParaRPr lang="en-IN" dirty="0"/>
          </a:p>
        </p:txBody>
      </p:sp>
      <p:sp>
        <p:nvSpPr>
          <p:cNvPr id="3" name="Footer Placeholder 2">
            <a:extLst>
              <a:ext uri="{FF2B5EF4-FFF2-40B4-BE49-F238E27FC236}">
                <a16:creationId xmlns:a16="http://schemas.microsoft.com/office/drawing/2014/main" id="{A53B2B97-B41B-4136-8651-64D668694A6D}"/>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E1B87882-6B02-427B-9016-DD3932F3604D}"/>
              </a:ext>
            </a:extLst>
          </p:cNvPr>
          <p:cNvSpPr>
            <a:spLocks noGrp="1"/>
          </p:cNvSpPr>
          <p:nvPr>
            <p:ph type="sldNum" sz="quarter" idx="12"/>
          </p:nvPr>
        </p:nvSpPr>
        <p:spPr/>
        <p:txBody>
          <a:bodyPr/>
          <a:lstStyle/>
          <a:p>
            <a:fld id="{4FAB73BC-B049-4115-A692-8D63A059BFB8}" type="slidenum">
              <a:rPr lang="en-US" smtClean="0"/>
              <a:t>47</a:t>
            </a:fld>
            <a:endParaRPr lang="en-US" dirty="0"/>
          </a:p>
        </p:txBody>
      </p:sp>
      <p:pic>
        <p:nvPicPr>
          <p:cNvPr id="5" name="Picture 4">
            <a:extLst>
              <a:ext uri="{FF2B5EF4-FFF2-40B4-BE49-F238E27FC236}">
                <a16:creationId xmlns:a16="http://schemas.microsoft.com/office/drawing/2014/main" id="{D96D2B00-EE8F-408B-A11F-EA93B193CA45}"/>
              </a:ext>
            </a:extLst>
          </p:cNvPr>
          <p:cNvPicPr>
            <a:picLocks noChangeAspect="1"/>
          </p:cNvPicPr>
          <p:nvPr/>
        </p:nvPicPr>
        <p:blipFill>
          <a:blip r:embed="rId3"/>
          <a:stretch>
            <a:fillRect/>
          </a:stretch>
        </p:blipFill>
        <p:spPr>
          <a:xfrm>
            <a:off x="1124935" y="2238375"/>
            <a:ext cx="6824545" cy="4145570"/>
          </a:xfrm>
          <a:prstGeom prst="rect">
            <a:avLst/>
          </a:prstGeom>
        </p:spPr>
      </p:pic>
    </p:spTree>
    <p:extLst>
      <p:ext uri="{BB962C8B-B14F-4D97-AF65-F5344CB8AC3E}">
        <p14:creationId xmlns:p14="http://schemas.microsoft.com/office/powerpoint/2010/main" val="1397594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AE530C9-0FE9-4523-86E0-AEAEA872E60E}"/>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Hive Clients and connecting to Hive</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3A4BFB31-842D-4F34-867C-FD957B3BEF42}"/>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36331D9-BB4B-447F-A0E0-DA682444218C}"/>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48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766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984D-ECE5-4B34-BD5E-2EC96AA70A08}"/>
              </a:ext>
            </a:extLst>
          </p:cNvPr>
          <p:cNvSpPr>
            <a:spLocks noGrp="1"/>
          </p:cNvSpPr>
          <p:nvPr>
            <p:ph type="title"/>
          </p:nvPr>
        </p:nvSpPr>
        <p:spPr/>
        <p:txBody>
          <a:bodyPr/>
          <a:lstStyle/>
          <a:p>
            <a:r>
              <a:rPr lang="en-US" dirty="0"/>
              <a:t>Hive Clients</a:t>
            </a:r>
            <a:endParaRPr lang="en-IN" dirty="0"/>
          </a:p>
        </p:txBody>
      </p:sp>
      <p:sp>
        <p:nvSpPr>
          <p:cNvPr id="3" name="Content Placeholder 2">
            <a:extLst>
              <a:ext uri="{FF2B5EF4-FFF2-40B4-BE49-F238E27FC236}">
                <a16:creationId xmlns:a16="http://schemas.microsoft.com/office/drawing/2014/main" id="{0E396D32-5DD6-441F-AC34-FDD751FCF166}"/>
              </a:ext>
            </a:extLst>
          </p:cNvPr>
          <p:cNvSpPr>
            <a:spLocks noGrp="1"/>
          </p:cNvSpPr>
          <p:nvPr>
            <p:ph idx="4294967295"/>
          </p:nvPr>
        </p:nvSpPr>
        <p:spPr>
          <a:xfrm>
            <a:off x="768096" y="2286000"/>
            <a:ext cx="7290055" cy="4023360"/>
          </a:xfrm>
        </p:spPr>
        <p:txBody>
          <a:bodyPr/>
          <a:lstStyle/>
          <a:p>
            <a:r>
              <a:rPr lang="en-US" dirty="0"/>
              <a:t>Hive CLI</a:t>
            </a:r>
          </a:p>
          <a:p>
            <a:pPr lvl="1"/>
            <a:r>
              <a:rPr lang="en-US" dirty="0"/>
              <a:t>Traditional Hive “thick” client</a:t>
            </a:r>
          </a:p>
          <a:p>
            <a:pPr lvl="1"/>
            <a:r>
              <a:rPr lang="en-US" dirty="0">
                <a:solidFill>
                  <a:schemeClr val="tx1"/>
                </a:solidFill>
                <a:latin typeface="Consolas" panose="020B0609020204030204" pitchFamily="49" charset="0"/>
                <a:cs typeface="Courier New" panose="02070309020205020404" pitchFamily="49" charset="0"/>
              </a:rPr>
              <a:t>$ hive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hive&gt;</a:t>
            </a:r>
          </a:p>
          <a:p>
            <a:r>
              <a:rPr lang="en-US" dirty="0"/>
              <a:t>Beeline</a:t>
            </a:r>
          </a:p>
          <a:p>
            <a:pPr lvl="1"/>
            <a:r>
              <a:rPr lang="en-US" dirty="0"/>
              <a:t>A new command-line client that connects to a HiveServer2 instance</a:t>
            </a:r>
          </a:p>
          <a:p>
            <a:pPr lvl="1"/>
            <a:r>
              <a:rPr lang="en-US" dirty="0">
                <a:solidFill>
                  <a:schemeClr val="tx1"/>
                </a:solidFill>
                <a:latin typeface="Consolas" panose="020B0609020204030204" pitchFamily="49" charset="0"/>
                <a:cs typeface="Courier New" panose="02070309020205020404" pitchFamily="49" charset="0"/>
              </a:rPr>
              <a:t>$ beeline –u url –n username –p password</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beeline&gt;</a:t>
            </a:r>
          </a:p>
          <a:p>
            <a:r>
              <a:rPr lang="en-US" dirty="0"/>
              <a:t>JDBC/ODBC—any tool that supports these</a:t>
            </a:r>
          </a:p>
        </p:txBody>
      </p:sp>
      <p:sp>
        <p:nvSpPr>
          <p:cNvPr id="4" name="Footer Placeholder 3">
            <a:extLst>
              <a:ext uri="{FF2B5EF4-FFF2-40B4-BE49-F238E27FC236}">
                <a16:creationId xmlns:a16="http://schemas.microsoft.com/office/drawing/2014/main" id="{CC6FCF1E-F64F-4889-94DF-1B6E38FD19D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0A9BB1A-4002-4E03-8547-75D976B7534E}"/>
              </a:ext>
            </a:extLst>
          </p:cNvPr>
          <p:cNvSpPr>
            <a:spLocks noGrp="1"/>
          </p:cNvSpPr>
          <p:nvPr>
            <p:ph type="sldNum" sz="quarter" idx="12"/>
          </p:nvPr>
        </p:nvSpPr>
        <p:spPr/>
        <p:txBody>
          <a:bodyPr/>
          <a:lstStyle/>
          <a:p>
            <a:fld id="{4FAB73BC-B049-4115-A692-8D63A059BFB8}" type="slidenum">
              <a:rPr lang="en-US" smtClean="0"/>
              <a:t>49</a:t>
            </a:fld>
            <a:endParaRPr lang="en-US" dirty="0"/>
          </a:p>
        </p:txBody>
      </p:sp>
    </p:spTree>
    <p:extLst>
      <p:ext uri="{BB962C8B-B14F-4D97-AF65-F5344CB8AC3E}">
        <p14:creationId xmlns:p14="http://schemas.microsoft.com/office/powerpoint/2010/main" val="2735475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Is Pig Latin?</a:t>
            </a:r>
          </a:p>
        </p:txBody>
      </p:sp>
      <p:sp>
        <p:nvSpPr>
          <p:cNvPr id="2" name="Content Placeholder 1"/>
          <p:cNvSpPr>
            <a:spLocks noGrp="1"/>
          </p:cNvSpPr>
          <p:nvPr>
            <p:ph idx="4294967295"/>
          </p:nvPr>
        </p:nvSpPr>
        <p:spPr>
          <a:xfrm>
            <a:off x="768096" y="2286000"/>
            <a:ext cx="7290055" cy="4023360"/>
          </a:xfrm>
        </p:spPr>
        <p:txBody>
          <a:bodyPr/>
          <a:lstStyle/>
          <a:p>
            <a:r>
              <a:rPr lang="en-US" dirty="0"/>
              <a:t>High-level data-flow scripting language</a:t>
            </a:r>
          </a:p>
          <a:p>
            <a:r>
              <a:rPr lang="en-US" dirty="0"/>
              <a:t>Pig executes in a unique fashion:</a:t>
            </a:r>
          </a:p>
          <a:p>
            <a:pPr lvl="1"/>
            <a:r>
              <a:rPr lang="en-US" dirty="0"/>
              <a:t>During execution, each statement is processed by the Pig interpreter. </a:t>
            </a:r>
          </a:p>
          <a:p>
            <a:pPr lvl="1"/>
            <a:r>
              <a:rPr lang="en-US" dirty="0"/>
              <a:t>If a statement is valid, it gets added to a logical plan built by the interpreter.</a:t>
            </a:r>
          </a:p>
          <a:p>
            <a:pPr lvl="1"/>
            <a:r>
              <a:rPr lang="en-US" dirty="0"/>
              <a:t>The steps in the logical plan do not actually execute until a DUMP or STORE command is used.</a:t>
            </a:r>
          </a:p>
          <a:p>
            <a:pPr lvl="1"/>
            <a:r>
              <a:rPr lang="en-US" dirty="0"/>
              <a:t>Therefore, no job executes until output is required. We call this lazy/delayed execution.</a:t>
            </a:r>
          </a:p>
        </p:txBody>
      </p:sp>
    </p:spTree>
    <p:extLst>
      <p:ext uri="{BB962C8B-B14F-4D97-AF65-F5344CB8AC3E}">
        <p14:creationId xmlns:p14="http://schemas.microsoft.com/office/powerpoint/2010/main" val="17223636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4EF742-ADE8-48D8-99D8-2A5FDD094902}"/>
              </a:ext>
            </a:extLst>
          </p:cNvPr>
          <p:cNvSpPr>
            <a:spLocks noGrp="1"/>
          </p:cNvSpPr>
          <p:nvPr>
            <p:ph type="title"/>
          </p:nvPr>
        </p:nvSpPr>
        <p:spPr/>
        <p:txBody>
          <a:bodyPr/>
          <a:lstStyle/>
          <a:p>
            <a:r>
              <a:rPr lang="en-US" dirty="0"/>
              <a:t>Demo: Connecting to Hive</a:t>
            </a:r>
          </a:p>
        </p:txBody>
      </p:sp>
      <p:sp>
        <p:nvSpPr>
          <p:cNvPr id="3" name="Content Placeholder 2">
            <a:extLst>
              <a:ext uri="{FF2B5EF4-FFF2-40B4-BE49-F238E27FC236}">
                <a16:creationId xmlns:a16="http://schemas.microsoft.com/office/drawing/2014/main" id="{9B753EDB-06AC-4A95-9CB7-2C9C2F47652F}"/>
              </a:ext>
            </a:extLst>
          </p:cNvPr>
          <p:cNvSpPr>
            <a:spLocks noGrp="1"/>
          </p:cNvSpPr>
          <p:nvPr>
            <p:ph idx="4294967295"/>
          </p:nvPr>
        </p:nvSpPr>
        <p:spPr>
          <a:xfrm>
            <a:off x="768096" y="2286000"/>
            <a:ext cx="7290055" cy="4023360"/>
          </a:xfrm>
        </p:spPr>
        <p:txBody>
          <a:bodyPr/>
          <a:lstStyle/>
          <a:p>
            <a:r>
              <a:rPr lang="en-US" dirty="0"/>
              <a:t>Hive client</a:t>
            </a:r>
          </a:p>
          <a:p>
            <a:r>
              <a:rPr lang="en-US" dirty="0"/>
              <a:t>Beeline client</a:t>
            </a:r>
          </a:p>
          <a:p>
            <a:r>
              <a:rPr lang="en-US" dirty="0"/>
              <a:t>Show databases</a:t>
            </a:r>
          </a:p>
          <a:p>
            <a:r>
              <a:rPr lang="en-US" dirty="0"/>
              <a:t>Show tables</a:t>
            </a:r>
          </a:p>
        </p:txBody>
      </p:sp>
      <p:sp>
        <p:nvSpPr>
          <p:cNvPr id="4" name="Footer Placeholder 3">
            <a:extLst>
              <a:ext uri="{FF2B5EF4-FFF2-40B4-BE49-F238E27FC236}">
                <a16:creationId xmlns:a16="http://schemas.microsoft.com/office/drawing/2014/main" id="{1FE49F71-2E93-4F45-ADDC-A02A15E4C05C}"/>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B9FDD42-0C36-4806-A9AD-26C69D5E8BCD}"/>
              </a:ext>
            </a:extLst>
          </p:cNvPr>
          <p:cNvSpPr>
            <a:spLocks noGrp="1"/>
          </p:cNvSpPr>
          <p:nvPr>
            <p:ph type="sldNum" sz="quarter" idx="12"/>
          </p:nvPr>
        </p:nvSpPr>
        <p:spPr/>
        <p:txBody>
          <a:bodyPr/>
          <a:lstStyle/>
          <a:p>
            <a:fld id="{4FAB73BC-B049-4115-A692-8D63A059BFB8}" type="slidenum">
              <a:rPr lang="en-US" smtClean="0"/>
              <a:pPr/>
              <a:t>50</a:t>
            </a:fld>
            <a:endParaRPr lang="en-US" dirty="0"/>
          </a:p>
        </p:txBody>
      </p:sp>
    </p:spTree>
    <p:extLst>
      <p:ext uri="{BB962C8B-B14F-4D97-AF65-F5344CB8AC3E}">
        <p14:creationId xmlns:p14="http://schemas.microsoft.com/office/powerpoint/2010/main" val="3590175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77FA682C-1E87-4AA4-B33A-1195FF985A17}"/>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Hive Tables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3" name="Footer Placeholder 2">
            <a:extLst>
              <a:ext uri="{FF2B5EF4-FFF2-40B4-BE49-F238E27FC236}">
                <a16:creationId xmlns:a16="http://schemas.microsoft.com/office/drawing/2014/main" id="{7BEFAC41-F238-45D8-AE46-C5D3836B59F2}"/>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513ECF8D-72C6-4B22-BB14-0EC356B475C5}"/>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51</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5858433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566C7-D8A5-4A4D-A323-A48C2D66702B}"/>
              </a:ext>
            </a:extLst>
          </p:cNvPr>
          <p:cNvSpPr>
            <a:spLocks noGrp="1"/>
          </p:cNvSpPr>
          <p:nvPr>
            <p:ph type="title"/>
          </p:nvPr>
        </p:nvSpPr>
        <p:spPr/>
        <p:txBody>
          <a:bodyPr/>
          <a:lstStyle/>
          <a:p>
            <a:r>
              <a:rPr lang="en-US"/>
              <a:t>Hive Tables Look Like RDBMS</a:t>
            </a:r>
            <a:endParaRPr lang="en-US" dirty="0"/>
          </a:p>
        </p:txBody>
      </p:sp>
      <p:sp>
        <p:nvSpPr>
          <p:cNvPr id="4" name="Footer Placeholder 3">
            <a:extLst>
              <a:ext uri="{FF2B5EF4-FFF2-40B4-BE49-F238E27FC236}">
                <a16:creationId xmlns:a16="http://schemas.microsoft.com/office/drawing/2014/main" id="{08E78BC5-FFC4-4123-B430-87D7B81156AF}"/>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54F84178-0DD6-4663-AC1C-FE83E0890CD3}"/>
              </a:ext>
            </a:extLst>
          </p:cNvPr>
          <p:cNvSpPr>
            <a:spLocks noGrp="1"/>
          </p:cNvSpPr>
          <p:nvPr>
            <p:ph type="sldNum" sz="quarter" idx="12"/>
          </p:nvPr>
        </p:nvSpPr>
        <p:spPr/>
        <p:txBody>
          <a:bodyPr/>
          <a:lstStyle/>
          <a:p>
            <a:fld id="{4FAB73BC-B049-4115-A692-8D63A059BFB8}" type="slidenum">
              <a:rPr lang="en-US" smtClean="0"/>
              <a:pPr/>
              <a:t>52</a:t>
            </a:fld>
            <a:endParaRPr lang="en-US" dirty="0"/>
          </a:p>
        </p:txBody>
      </p:sp>
      <p:sp>
        <p:nvSpPr>
          <p:cNvPr id="3" name="Content Placeholder 2">
            <a:extLst>
              <a:ext uri="{FF2B5EF4-FFF2-40B4-BE49-F238E27FC236}">
                <a16:creationId xmlns:a16="http://schemas.microsoft.com/office/drawing/2014/main" id="{EFD8FF54-9A9F-4575-86A9-B30242540600}"/>
              </a:ext>
            </a:extLst>
          </p:cNvPr>
          <p:cNvSpPr>
            <a:spLocks noGrp="1"/>
          </p:cNvSpPr>
          <p:nvPr>
            <p:ph idx="1"/>
          </p:nvPr>
        </p:nvSpPr>
        <p:spPr/>
        <p:txBody>
          <a:bodyPr/>
          <a:lstStyle/>
          <a:p>
            <a:r>
              <a:rPr lang="en-US" dirty="0"/>
              <a:t>Create table/drop table/show tables/truncate table;</a:t>
            </a:r>
          </a:p>
          <a:p>
            <a:r>
              <a:rPr lang="en-US" b="1" dirty="0"/>
              <a:t>But:</a:t>
            </a:r>
          </a:p>
          <a:p>
            <a:r>
              <a:rPr lang="en-US" dirty="0"/>
              <a:t>It’s Hadoop, so data are immutable; appends/reads only</a:t>
            </a:r>
          </a:p>
          <a:p>
            <a:r>
              <a:rPr lang="en-US" dirty="0"/>
              <a:t>Two table types:</a:t>
            </a:r>
          </a:p>
          <a:p>
            <a:pPr marL="707962" indent="-457200">
              <a:buFont typeface="+mj-lt"/>
              <a:buAutoNum type="arabicPeriod"/>
            </a:pPr>
            <a:r>
              <a:rPr lang="en-US" sz="1800" b="1" dirty="0"/>
              <a:t>Internal: </a:t>
            </a:r>
            <a:r>
              <a:rPr lang="en-US" sz="1800" dirty="0"/>
              <a:t>Hive-managed tables, like RDBMS</a:t>
            </a:r>
          </a:p>
          <a:p>
            <a:pPr marL="707962" indent="-457200">
              <a:buFont typeface="+mj-lt"/>
              <a:buAutoNum type="arabicPeriod"/>
            </a:pPr>
            <a:r>
              <a:rPr lang="en-US" sz="1800" b="1" dirty="0"/>
              <a:t>External: </a:t>
            </a:r>
            <a:r>
              <a:rPr lang="en-US" sz="1800" dirty="0"/>
              <a:t>points to HDFS location; Hive only manages </a:t>
            </a:r>
            <a:br>
              <a:rPr lang="en-US" sz="1800" dirty="0"/>
            </a:br>
            <a:r>
              <a:rPr lang="en-US" sz="1800" dirty="0"/>
              <a:t>the metadata</a:t>
            </a:r>
          </a:p>
        </p:txBody>
      </p:sp>
    </p:spTree>
    <p:extLst>
      <p:ext uri="{BB962C8B-B14F-4D97-AF65-F5344CB8AC3E}">
        <p14:creationId xmlns:p14="http://schemas.microsoft.com/office/powerpoint/2010/main" val="2203816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6E7BC-F8E4-459A-8B7A-D4DCE079A5A8}"/>
              </a:ext>
            </a:extLst>
          </p:cNvPr>
          <p:cNvSpPr>
            <a:spLocks noGrp="1"/>
          </p:cNvSpPr>
          <p:nvPr>
            <p:ph type="title"/>
          </p:nvPr>
        </p:nvSpPr>
        <p:spPr/>
        <p:txBody>
          <a:bodyPr>
            <a:noAutofit/>
          </a:bodyPr>
          <a:lstStyle/>
          <a:p>
            <a:r>
              <a:rPr lang="en-US" dirty="0"/>
              <a:t>Defining a Hive-Managed Table</a:t>
            </a:r>
            <a:endParaRPr lang="en-IN" dirty="0"/>
          </a:p>
        </p:txBody>
      </p:sp>
      <p:sp>
        <p:nvSpPr>
          <p:cNvPr id="3" name="Content Placeholder 2">
            <a:extLst>
              <a:ext uri="{FF2B5EF4-FFF2-40B4-BE49-F238E27FC236}">
                <a16:creationId xmlns:a16="http://schemas.microsoft.com/office/drawing/2014/main" id="{CC7621A9-50EA-41A5-9CD2-D486EE5937FD}"/>
              </a:ext>
            </a:extLst>
          </p:cNvPr>
          <p:cNvSpPr>
            <a:spLocks noGrp="1"/>
          </p:cNvSpPr>
          <p:nvPr>
            <p:ph idx="4294967295"/>
          </p:nvPr>
        </p:nvSpPr>
        <p:spPr>
          <a:xfrm>
            <a:off x="768096" y="5316093"/>
            <a:ext cx="7290055" cy="993267"/>
          </a:xfrm>
        </p:spPr>
        <p:txBody>
          <a:bodyPr>
            <a:noAutofit/>
          </a:bodyPr>
          <a:lstStyle/>
          <a:p>
            <a:r>
              <a:rPr lang="en-US" sz="2400" dirty="0"/>
              <a:t>A Hive-managed table means that, when the table is dropped, the underlying folder in HDFS is deleted.</a:t>
            </a:r>
          </a:p>
        </p:txBody>
      </p:sp>
      <p:sp>
        <p:nvSpPr>
          <p:cNvPr id="4" name="Footer Placeholder 3">
            <a:extLst>
              <a:ext uri="{FF2B5EF4-FFF2-40B4-BE49-F238E27FC236}">
                <a16:creationId xmlns:a16="http://schemas.microsoft.com/office/drawing/2014/main" id="{4C460082-E9CC-4694-AD29-9EB1814433E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EF1A75E-1490-40A9-836E-168AC2576631}"/>
              </a:ext>
            </a:extLst>
          </p:cNvPr>
          <p:cNvSpPr>
            <a:spLocks noGrp="1"/>
          </p:cNvSpPr>
          <p:nvPr>
            <p:ph type="sldNum" sz="quarter" idx="12"/>
          </p:nvPr>
        </p:nvSpPr>
        <p:spPr/>
        <p:txBody>
          <a:bodyPr>
            <a:noAutofit/>
          </a:bodyPr>
          <a:lstStyle/>
          <a:p>
            <a:fld id="{4FAB73BC-B049-4115-A692-8D63A059BFB8}" type="slidenum">
              <a:rPr lang="en-US" smtClean="0"/>
              <a:t>53</a:t>
            </a:fld>
            <a:endParaRPr lang="en-US" dirty="0"/>
          </a:p>
        </p:txBody>
      </p:sp>
      <p:sp>
        <p:nvSpPr>
          <p:cNvPr id="6" name="Content Placeholder 2">
            <a:extLst>
              <a:ext uri="{FF2B5EF4-FFF2-40B4-BE49-F238E27FC236}">
                <a16:creationId xmlns:a16="http://schemas.microsoft.com/office/drawing/2014/main" id="{49BD1CF8-B9EF-4343-AB48-C2FE9B087EFF}"/>
              </a:ext>
            </a:extLst>
          </p:cNvPr>
          <p:cNvSpPr txBox="1">
            <a:spLocks/>
          </p:cNvSpPr>
          <p:nvPr/>
        </p:nvSpPr>
        <p:spPr>
          <a:xfrm>
            <a:off x="768096" y="2276475"/>
            <a:ext cx="7290055" cy="2847975"/>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defTabSz="681072">
              <a:defRPr/>
            </a:pPr>
            <a:r>
              <a:rPr lang="en-US" sz="2000" kern="0" dirty="0">
                <a:solidFill>
                  <a:schemeClr val="tx1"/>
                </a:solidFill>
                <a:latin typeface="Consolas" panose="020B0609020204030204" pitchFamily="49" charset="0"/>
                <a:cs typeface="Courier New" panose="02070309020205020404" pitchFamily="49" charset="0"/>
              </a:rPr>
              <a:t>CREATE TABLE customer (</a:t>
            </a:r>
          </a:p>
          <a:p>
            <a:pPr defTabSz="681072">
              <a:defRPr/>
            </a:pPr>
            <a:r>
              <a:rPr lang="en-US" sz="2000" kern="0" dirty="0">
                <a:solidFill>
                  <a:schemeClr val="tx1"/>
                </a:solidFill>
                <a:latin typeface="Consolas" panose="020B0609020204030204" pitchFamily="49" charset="0"/>
                <a:cs typeface="Courier New" panose="02070309020205020404" pitchFamily="49" charset="0"/>
              </a:rPr>
              <a:t> 		 customerID INT,</a:t>
            </a:r>
          </a:p>
          <a:p>
            <a:pPr defTabSz="681072">
              <a:defRPr/>
            </a:pPr>
            <a:r>
              <a:rPr lang="en-US" sz="2000" kern="0" dirty="0">
                <a:solidFill>
                  <a:schemeClr val="tx1"/>
                </a:solidFill>
                <a:latin typeface="Consolas" panose="020B0609020204030204" pitchFamily="49" charset="0"/>
                <a:cs typeface="Courier New" panose="02070309020205020404" pitchFamily="49" charset="0"/>
              </a:rPr>
              <a:t> 		 firstName STRING, </a:t>
            </a:r>
          </a:p>
          <a:p>
            <a:pPr defTabSz="681072">
              <a:defRPr/>
            </a:pPr>
            <a:r>
              <a:rPr lang="en-US" sz="2000" kern="0" dirty="0">
                <a:solidFill>
                  <a:schemeClr val="tx1"/>
                </a:solidFill>
                <a:latin typeface="Consolas" panose="020B0609020204030204" pitchFamily="49" charset="0"/>
                <a:cs typeface="Courier New" panose="02070309020205020404" pitchFamily="49" charset="0"/>
              </a:rPr>
              <a:t> 		 lastName STRING, </a:t>
            </a:r>
          </a:p>
          <a:p>
            <a:pPr defTabSz="681072">
              <a:defRPr/>
            </a:pPr>
            <a:r>
              <a:rPr lang="en-US" sz="2000" kern="0" dirty="0">
                <a:solidFill>
                  <a:schemeClr val="tx1"/>
                </a:solidFill>
                <a:latin typeface="Consolas" panose="020B0609020204030204" pitchFamily="49" charset="0"/>
                <a:cs typeface="Courier New" panose="02070309020205020404" pitchFamily="49" charset="0"/>
              </a:rPr>
              <a:t> 		 birthday TIMESTAMP </a:t>
            </a:r>
          </a:p>
          <a:p>
            <a:pPr defTabSz="681072">
              <a:defRPr/>
            </a:pPr>
            <a:r>
              <a:rPr lang="en-US" sz="2000" kern="0" dirty="0">
                <a:solidFill>
                  <a:schemeClr val="tx1"/>
                </a:solidFill>
                <a:latin typeface="Consolas" panose="020B0609020204030204" pitchFamily="49" charset="0"/>
                <a:cs typeface="Courier New" panose="02070309020205020404" pitchFamily="49" charset="0"/>
              </a:rPr>
              <a:t>  ) ROW FORMAT DELIMITED </a:t>
            </a:r>
          </a:p>
          <a:p>
            <a:pPr defTabSz="681072">
              <a:defRPr/>
            </a:pPr>
            <a:r>
              <a:rPr lang="en-US" sz="2000" kern="0" dirty="0">
                <a:solidFill>
                  <a:schemeClr val="tx1"/>
                </a:solidFill>
                <a:latin typeface="Consolas" panose="020B0609020204030204" pitchFamily="49" charset="0"/>
                <a:cs typeface="Courier New" panose="02070309020205020404" pitchFamily="49" charset="0"/>
              </a:rPr>
              <a:t>    FIELDS TERMINATED BY ',';</a:t>
            </a:r>
          </a:p>
        </p:txBody>
      </p:sp>
      <p:sp>
        <p:nvSpPr>
          <p:cNvPr id="8" name="Rectangle 7">
            <a:extLst>
              <a:ext uri="{FF2B5EF4-FFF2-40B4-BE49-F238E27FC236}">
                <a16:creationId xmlns:a16="http://schemas.microsoft.com/office/drawing/2014/main" id="{15DE5994-F0F7-476F-8191-2D3E8C9136D6}"/>
              </a:ext>
            </a:extLst>
          </p:cNvPr>
          <p:cNvSpPr/>
          <p:nvPr/>
        </p:nvSpPr>
        <p:spPr>
          <a:xfrm>
            <a:off x="801962" y="2170959"/>
            <a:ext cx="7256188" cy="2983790"/>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477817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786C9-9582-423B-9B2A-A59E6645A575}"/>
              </a:ext>
            </a:extLst>
          </p:cNvPr>
          <p:cNvSpPr>
            <a:spLocks noGrp="1"/>
          </p:cNvSpPr>
          <p:nvPr>
            <p:ph type="title"/>
          </p:nvPr>
        </p:nvSpPr>
        <p:spPr/>
        <p:txBody>
          <a:bodyPr>
            <a:noAutofit/>
          </a:bodyPr>
          <a:lstStyle/>
          <a:p>
            <a:r>
              <a:rPr lang="en-US" dirty="0"/>
              <a:t>Loading (Moving) Data Into Hive</a:t>
            </a:r>
            <a:endParaRPr lang="en-IN" dirty="0"/>
          </a:p>
        </p:txBody>
      </p:sp>
      <p:sp>
        <p:nvSpPr>
          <p:cNvPr id="3" name="Content Placeholder 2">
            <a:extLst>
              <a:ext uri="{FF2B5EF4-FFF2-40B4-BE49-F238E27FC236}">
                <a16:creationId xmlns:a16="http://schemas.microsoft.com/office/drawing/2014/main" id="{B6092C5E-891F-4784-9689-7E032590A242}"/>
              </a:ext>
            </a:extLst>
          </p:cNvPr>
          <p:cNvSpPr>
            <a:spLocks noGrp="1"/>
          </p:cNvSpPr>
          <p:nvPr>
            <p:ph idx="4294967295"/>
          </p:nvPr>
        </p:nvSpPr>
        <p:spPr>
          <a:xfrm>
            <a:off x="768096" y="2286000"/>
            <a:ext cx="7290055" cy="4023360"/>
          </a:xfrm>
        </p:spPr>
        <p:txBody>
          <a:bodyPr>
            <a:noAutofit/>
          </a:bodyPr>
          <a:lstStyle/>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LOAD DATA LOCAL INPATH ’/tmp/customers.csv' OVERWRITE INTO TABLE customers;</a:t>
            </a:r>
          </a:p>
          <a:p>
            <a:pPr marL="90000" indent="-255401" defTabSz="340536">
              <a:defRPr/>
            </a:pPr>
            <a:endParaRPr lang="en-US" sz="2000" dirty="0">
              <a:solidFill>
                <a:schemeClr val="tx1"/>
              </a:solidFill>
              <a:latin typeface="Consolas" panose="020B0609020204030204" pitchFamily="49" charset="0"/>
              <a:cs typeface="Courier New" panose="02070309020205020404" pitchFamily="49" charset="0"/>
            </a:endParaRPr>
          </a:p>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LOAD DATA INPATH '/user/train/customers.csv' OVERWRITE INTO TABLE customers;</a:t>
            </a:r>
          </a:p>
          <a:p>
            <a:pPr marL="90000" indent="0" defTabSz="340536">
              <a:buNone/>
              <a:defRPr/>
            </a:pPr>
            <a:endParaRPr lang="en-US" sz="2000" dirty="0">
              <a:solidFill>
                <a:schemeClr val="tx1"/>
              </a:solidFill>
              <a:latin typeface="Consolas" panose="020B0609020204030204" pitchFamily="49" charset="0"/>
              <a:cs typeface="Courier New" panose="02070309020205020404" pitchFamily="49" charset="0"/>
            </a:endParaRPr>
          </a:p>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INSERT INTO TABLE birthdays </a:t>
            </a:r>
          </a:p>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	SELECT firstName, lastName, birthday </a:t>
            </a:r>
          </a:p>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	FROM customers </a:t>
            </a:r>
          </a:p>
          <a:p>
            <a:pPr marL="90000" indent="0" defTabSz="340536">
              <a:buNone/>
              <a:defRPr/>
            </a:pPr>
            <a:r>
              <a:rPr lang="en-US" sz="2000" dirty="0">
                <a:solidFill>
                  <a:schemeClr val="tx1"/>
                </a:solidFill>
                <a:latin typeface="Consolas" panose="020B0609020204030204" pitchFamily="49" charset="0"/>
                <a:cs typeface="Courier New" panose="02070309020205020404" pitchFamily="49" charset="0"/>
              </a:rPr>
              <a:t>	WHERE birthday IS NOT NULL;</a:t>
            </a:r>
            <a:endParaRPr lang="en-IN" sz="2000" dirty="0">
              <a:solidFill>
                <a:schemeClr val="tx1"/>
              </a:solidFill>
              <a:latin typeface="Consolas" panose="020B0609020204030204" pitchFamily="49" charset="0"/>
              <a:cs typeface="Courier New" panose="02070309020205020404" pitchFamily="49" charset="0"/>
            </a:endParaRPr>
          </a:p>
        </p:txBody>
      </p:sp>
      <p:sp>
        <p:nvSpPr>
          <p:cNvPr id="4" name="Footer Placeholder 3">
            <a:extLst>
              <a:ext uri="{FF2B5EF4-FFF2-40B4-BE49-F238E27FC236}">
                <a16:creationId xmlns:a16="http://schemas.microsoft.com/office/drawing/2014/main" id="{0C28572B-C0CE-4240-86D8-6F36873444D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66995C7-70D8-432B-A2D9-7CF4F6E14B26}"/>
              </a:ext>
            </a:extLst>
          </p:cNvPr>
          <p:cNvSpPr>
            <a:spLocks noGrp="1"/>
          </p:cNvSpPr>
          <p:nvPr>
            <p:ph type="sldNum" sz="quarter" idx="12"/>
          </p:nvPr>
        </p:nvSpPr>
        <p:spPr/>
        <p:txBody>
          <a:bodyPr>
            <a:noAutofit/>
          </a:bodyPr>
          <a:lstStyle/>
          <a:p>
            <a:fld id="{4FAB73BC-B049-4115-A692-8D63A059BFB8}" type="slidenum">
              <a:rPr lang="en-US" smtClean="0"/>
              <a:t>54</a:t>
            </a:fld>
            <a:endParaRPr lang="en-US" dirty="0"/>
          </a:p>
        </p:txBody>
      </p:sp>
      <p:sp>
        <p:nvSpPr>
          <p:cNvPr id="6" name="Rectangle 5">
            <a:extLst>
              <a:ext uri="{FF2B5EF4-FFF2-40B4-BE49-F238E27FC236}">
                <a16:creationId xmlns:a16="http://schemas.microsoft.com/office/drawing/2014/main" id="{ABEB8F4F-36A1-4156-AC97-8D3E3C67B415}"/>
              </a:ext>
            </a:extLst>
          </p:cNvPr>
          <p:cNvSpPr/>
          <p:nvPr/>
        </p:nvSpPr>
        <p:spPr>
          <a:xfrm>
            <a:off x="801962" y="2170959"/>
            <a:ext cx="7256188" cy="906349"/>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7" name="Rectangle 6">
            <a:extLst>
              <a:ext uri="{FF2B5EF4-FFF2-40B4-BE49-F238E27FC236}">
                <a16:creationId xmlns:a16="http://schemas.microsoft.com/office/drawing/2014/main" id="{04A1F12C-34BD-4138-8B03-066075AC6F0A}"/>
              </a:ext>
            </a:extLst>
          </p:cNvPr>
          <p:cNvSpPr/>
          <p:nvPr/>
        </p:nvSpPr>
        <p:spPr>
          <a:xfrm>
            <a:off x="808312" y="3341075"/>
            <a:ext cx="7256188" cy="906349"/>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9" name="Rectangle 8">
            <a:extLst>
              <a:ext uri="{FF2B5EF4-FFF2-40B4-BE49-F238E27FC236}">
                <a16:creationId xmlns:a16="http://schemas.microsoft.com/office/drawing/2014/main" id="{DD47BB9A-6DA8-467B-8B10-7EFD86A2EE9F}"/>
              </a:ext>
            </a:extLst>
          </p:cNvPr>
          <p:cNvSpPr/>
          <p:nvPr/>
        </p:nvSpPr>
        <p:spPr>
          <a:xfrm>
            <a:off x="808312" y="4448593"/>
            <a:ext cx="7256188" cy="182419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2462981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D573A-B0A0-4F7A-BEC9-E8DEF496F25F}"/>
              </a:ext>
            </a:extLst>
          </p:cNvPr>
          <p:cNvSpPr>
            <a:spLocks noGrp="1"/>
          </p:cNvSpPr>
          <p:nvPr>
            <p:ph type="title"/>
          </p:nvPr>
        </p:nvSpPr>
        <p:spPr/>
        <p:txBody>
          <a:bodyPr>
            <a:noAutofit/>
          </a:bodyPr>
          <a:lstStyle/>
          <a:p>
            <a:r>
              <a:rPr lang="en-US" dirty="0"/>
              <a:t>Defining an External Table</a:t>
            </a:r>
            <a:endParaRPr lang="en-IN" dirty="0"/>
          </a:p>
        </p:txBody>
      </p:sp>
      <p:sp>
        <p:nvSpPr>
          <p:cNvPr id="3" name="Content Placeholder 2">
            <a:extLst>
              <a:ext uri="{FF2B5EF4-FFF2-40B4-BE49-F238E27FC236}">
                <a16:creationId xmlns:a16="http://schemas.microsoft.com/office/drawing/2014/main" id="{53CF702F-FBD3-4B84-B764-0CBBE2CC8469}"/>
              </a:ext>
            </a:extLst>
          </p:cNvPr>
          <p:cNvSpPr>
            <a:spLocks noGrp="1"/>
          </p:cNvSpPr>
          <p:nvPr>
            <p:ph idx="4294967295"/>
          </p:nvPr>
        </p:nvSpPr>
        <p:spPr>
          <a:xfrm>
            <a:off x="768096" y="5524500"/>
            <a:ext cx="7290055" cy="784860"/>
          </a:xfrm>
        </p:spPr>
        <p:txBody>
          <a:bodyPr>
            <a:noAutofit/>
          </a:bodyPr>
          <a:lstStyle/>
          <a:p>
            <a:r>
              <a:rPr lang="en-US" dirty="0"/>
              <a:t>If the table is EXTERNAL, then the data remain in HDFS if the table is dropped. External tables require a location.</a:t>
            </a:r>
          </a:p>
        </p:txBody>
      </p:sp>
      <p:sp>
        <p:nvSpPr>
          <p:cNvPr id="4" name="Footer Placeholder 3">
            <a:extLst>
              <a:ext uri="{FF2B5EF4-FFF2-40B4-BE49-F238E27FC236}">
                <a16:creationId xmlns:a16="http://schemas.microsoft.com/office/drawing/2014/main" id="{92005B61-6C67-44FE-A498-E5CCBF2B65E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EBDBA38-4D99-4309-B31B-E341AFB3358B}"/>
              </a:ext>
            </a:extLst>
          </p:cNvPr>
          <p:cNvSpPr>
            <a:spLocks noGrp="1"/>
          </p:cNvSpPr>
          <p:nvPr>
            <p:ph type="sldNum" sz="quarter" idx="12"/>
          </p:nvPr>
        </p:nvSpPr>
        <p:spPr/>
        <p:txBody>
          <a:bodyPr>
            <a:noAutofit/>
          </a:bodyPr>
          <a:lstStyle/>
          <a:p>
            <a:fld id="{4FAB73BC-B049-4115-A692-8D63A059BFB8}" type="slidenum">
              <a:rPr lang="en-US" smtClean="0"/>
              <a:t>55</a:t>
            </a:fld>
            <a:endParaRPr lang="en-US" dirty="0"/>
          </a:p>
        </p:txBody>
      </p:sp>
      <p:sp>
        <p:nvSpPr>
          <p:cNvPr id="6" name="Content Placeholder 2">
            <a:extLst>
              <a:ext uri="{FF2B5EF4-FFF2-40B4-BE49-F238E27FC236}">
                <a16:creationId xmlns:a16="http://schemas.microsoft.com/office/drawing/2014/main" id="{8EC547DE-8C6D-4AB6-96BB-DE3E6E536F62}"/>
              </a:ext>
            </a:extLst>
          </p:cNvPr>
          <p:cNvSpPr txBox="1">
            <a:spLocks/>
          </p:cNvSpPr>
          <p:nvPr/>
        </p:nvSpPr>
        <p:spPr>
          <a:xfrm>
            <a:off x="755650" y="2295906"/>
            <a:ext cx="7290055" cy="2838650"/>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defTabSz="681072">
              <a:defRPr/>
            </a:pPr>
            <a:r>
              <a:rPr lang="en-US" sz="1800" kern="0" dirty="0">
                <a:solidFill>
                  <a:schemeClr val="tx1"/>
                </a:solidFill>
                <a:latin typeface="Consolas" panose="020B0609020204030204" pitchFamily="49" charset="0"/>
                <a:cs typeface="Courier New" panose="02070309020205020404" pitchFamily="49" charset="0"/>
              </a:rPr>
              <a:t>CREATE </a:t>
            </a:r>
            <a:r>
              <a:rPr lang="en-US" sz="1800" b="1" kern="0" dirty="0">
                <a:solidFill>
                  <a:schemeClr val="tx1"/>
                </a:solidFill>
                <a:latin typeface="Consolas" panose="020B0609020204030204" pitchFamily="49" charset="0"/>
                <a:cs typeface="Courier New" panose="02070309020205020404" pitchFamily="49" charset="0"/>
              </a:rPr>
              <a:t>EXTERNAL</a:t>
            </a:r>
            <a:r>
              <a:rPr lang="en-US" sz="1800" kern="0" dirty="0">
                <a:solidFill>
                  <a:schemeClr val="tx1"/>
                </a:solidFill>
                <a:latin typeface="Consolas" panose="020B0609020204030204" pitchFamily="49" charset="0"/>
                <a:cs typeface="Courier New" panose="02070309020205020404" pitchFamily="49" charset="0"/>
              </a:rPr>
              <a:t> TABLE salaries (</a:t>
            </a:r>
          </a:p>
          <a:p>
            <a:pPr defTabSz="681072">
              <a:defRPr/>
            </a:pPr>
            <a:r>
              <a:rPr lang="en-US" sz="1800" kern="0" dirty="0">
                <a:solidFill>
                  <a:schemeClr val="tx1"/>
                </a:solidFill>
                <a:latin typeface="Consolas" panose="020B0609020204030204" pitchFamily="49" charset="0"/>
                <a:cs typeface="Courier New" panose="02070309020205020404" pitchFamily="49" charset="0"/>
              </a:rPr>
              <a:t>   gender string,</a:t>
            </a:r>
          </a:p>
          <a:p>
            <a:pPr defTabSz="681072">
              <a:defRPr/>
            </a:pPr>
            <a:r>
              <a:rPr lang="en-US" sz="1800" kern="0" dirty="0">
                <a:solidFill>
                  <a:schemeClr val="tx1"/>
                </a:solidFill>
                <a:latin typeface="Consolas" panose="020B0609020204030204" pitchFamily="49" charset="0"/>
                <a:cs typeface="Courier New" panose="02070309020205020404" pitchFamily="49" charset="0"/>
              </a:rPr>
              <a:t>   age int,</a:t>
            </a:r>
          </a:p>
          <a:p>
            <a:pPr defTabSz="681072">
              <a:defRPr/>
            </a:pPr>
            <a:r>
              <a:rPr lang="en-US" sz="1800" kern="0" dirty="0">
                <a:solidFill>
                  <a:schemeClr val="tx1"/>
                </a:solidFill>
                <a:latin typeface="Consolas" panose="020B0609020204030204" pitchFamily="49" charset="0"/>
                <a:cs typeface="Courier New" panose="02070309020205020404" pitchFamily="49" charset="0"/>
              </a:rPr>
              <a:t>   salary double,</a:t>
            </a:r>
          </a:p>
          <a:p>
            <a:pPr defTabSz="681072">
              <a:defRPr/>
            </a:pPr>
            <a:r>
              <a:rPr lang="en-US" sz="1800" kern="0" dirty="0">
                <a:solidFill>
                  <a:schemeClr val="tx1"/>
                </a:solidFill>
                <a:latin typeface="Consolas" panose="020B0609020204030204" pitchFamily="49" charset="0"/>
                <a:cs typeface="Courier New" panose="02070309020205020404" pitchFamily="49" charset="0"/>
              </a:rPr>
              <a:t>   zip int</a:t>
            </a:r>
          </a:p>
          <a:p>
            <a:pPr defTabSz="681072">
              <a:defRPr/>
            </a:pPr>
            <a:r>
              <a:rPr lang="en-US" sz="1800" kern="0" dirty="0">
                <a:solidFill>
                  <a:schemeClr val="tx1"/>
                </a:solidFill>
                <a:latin typeface="Consolas" panose="020B0609020204030204" pitchFamily="49" charset="0"/>
                <a:cs typeface="Courier New" panose="02070309020205020404" pitchFamily="49" charset="0"/>
              </a:rPr>
              <a:t> ) ROW FORMAT DELIMITED </a:t>
            </a:r>
          </a:p>
          <a:p>
            <a:pPr defTabSz="681072">
              <a:defRPr/>
            </a:pPr>
            <a:r>
              <a:rPr lang="en-US" sz="1800" kern="0" dirty="0">
                <a:solidFill>
                  <a:schemeClr val="tx1"/>
                </a:solidFill>
                <a:latin typeface="Consolas" panose="020B0609020204030204" pitchFamily="49" charset="0"/>
                <a:cs typeface="Courier New" panose="02070309020205020404" pitchFamily="49" charset="0"/>
              </a:rPr>
              <a:t>   FIELDS TERMINATED BY ','</a:t>
            </a:r>
            <a:br>
              <a:rPr lang="en-US" sz="1800" kern="0" dirty="0">
                <a:solidFill>
                  <a:schemeClr val="tx1"/>
                </a:solidFill>
                <a:latin typeface="Consolas" panose="020B0609020204030204" pitchFamily="49" charset="0"/>
                <a:cs typeface="Courier New" panose="02070309020205020404" pitchFamily="49" charset="0"/>
              </a:rPr>
            </a:br>
            <a:r>
              <a:rPr lang="en-US" sz="1800" kern="0" dirty="0">
                <a:solidFill>
                  <a:schemeClr val="tx1"/>
                </a:solidFill>
                <a:latin typeface="Consolas" panose="020B0609020204030204" pitchFamily="49" charset="0"/>
                <a:cs typeface="Courier New" panose="02070309020205020404" pitchFamily="49" charset="0"/>
              </a:rPr>
              <a:t>   LOCATION '/path/to/hdfs/'; </a:t>
            </a:r>
          </a:p>
        </p:txBody>
      </p:sp>
      <p:sp>
        <p:nvSpPr>
          <p:cNvPr id="7" name="Rectangle 6">
            <a:extLst>
              <a:ext uri="{FF2B5EF4-FFF2-40B4-BE49-F238E27FC236}">
                <a16:creationId xmlns:a16="http://schemas.microsoft.com/office/drawing/2014/main" id="{1236B4B3-4B76-474A-8903-DB5A9C5B7061}"/>
              </a:ext>
            </a:extLst>
          </p:cNvPr>
          <p:cNvSpPr/>
          <p:nvPr/>
        </p:nvSpPr>
        <p:spPr>
          <a:xfrm>
            <a:off x="801962" y="2170958"/>
            <a:ext cx="7243743" cy="3192197"/>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824668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CDFA39-B3FE-40F7-9C79-E537AE12DC41}"/>
              </a:ext>
            </a:extLst>
          </p:cNvPr>
          <p:cNvSpPr>
            <a:spLocks noGrp="1"/>
          </p:cNvSpPr>
          <p:nvPr>
            <p:ph type="title"/>
          </p:nvPr>
        </p:nvSpPr>
        <p:spPr/>
        <p:txBody>
          <a:bodyPr/>
          <a:lstStyle/>
          <a:p>
            <a:r>
              <a:rPr lang="en-US" dirty="0"/>
              <a:t>Demo: Hive Tables</a:t>
            </a:r>
          </a:p>
        </p:txBody>
      </p:sp>
      <p:sp>
        <p:nvSpPr>
          <p:cNvPr id="6" name="Content Placeholder 5">
            <a:extLst>
              <a:ext uri="{FF2B5EF4-FFF2-40B4-BE49-F238E27FC236}">
                <a16:creationId xmlns:a16="http://schemas.microsoft.com/office/drawing/2014/main" id="{2E679663-9C81-4784-AF3E-B471207225A7}"/>
              </a:ext>
            </a:extLst>
          </p:cNvPr>
          <p:cNvSpPr>
            <a:spLocks noGrp="1"/>
          </p:cNvSpPr>
          <p:nvPr>
            <p:ph idx="4294967295"/>
          </p:nvPr>
        </p:nvSpPr>
        <p:spPr>
          <a:xfrm>
            <a:off x="768096" y="2286000"/>
            <a:ext cx="7290055" cy="4023360"/>
          </a:xfrm>
        </p:spPr>
        <p:txBody>
          <a:bodyPr/>
          <a:lstStyle/>
          <a:p>
            <a:r>
              <a:rPr lang="en-US" dirty="0"/>
              <a:t>Let’s demonstrate the difference between an internal and external table.</a:t>
            </a:r>
          </a:p>
          <a:p>
            <a:r>
              <a:rPr lang="en-US" dirty="0"/>
              <a:t>Make an internal table and load it.</a:t>
            </a:r>
          </a:p>
          <a:p>
            <a:r>
              <a:rPr lang="en-US" dirty="0"/>
              <a:t>Then make an external table from existing data.</a:t>
            </a:r>
          </a:p>
          <a:p>
            <a:r>
              <a:rPr lang="en-US" dirty="0"/>
              <a:t>Select the tables.</a:t>
            </a:r>
          </a:p>
          <a:p>
            <a:r>
              <a:rPr lang="en-US" dirty="0"/>
              <a:t>Truncate tables.</a:t>
            </a:r>
          </a:p>
          <a:p>
            <a:r>
              <a:rPr lang="en-US" dirty="0"/>
              <a:t>Drop the tables.</a:t>
            </a:r>
          </a:p>
          <a:p>
            <a:r>
              <a:rPr lang="en-US" dirty="0"/>
              <a:t>Data are still there for the external table.</a:t>
            </a:r>
          </a:p>
        </p:txBody>
      </p:sp>
      <p:sp>
        <p:nvSpPr>
          <p:cNvPr id="3" name="Footer Placeholder 2">
            <a:extLst>
              <a:ext uri="{FF2B5EF4-FFF2-40B4-BE49-F238E27FC236}">
                <a16:creationId xmlns:a16="http://schemas.microsoft.com/office/drawing/2014/main" id="{941D3C14-D791-4390-8B09-FB1D82C6F8AA}"/>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DC5F61BE-559F-43C3-83EA-23FCF69A2FEB}"/>
              </a:ext>
            </a:extLst>
          </p:cNvPr>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32885009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DB9F0E2B-E316-4B81-B766-3BC026A3271B}"/>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Demo: Hive HQL Queries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FF17BAA6-60A5-48A1-8025-7C2EB4D74F08}"/>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8E331D42-B832-4555-BFD9-8ED487C46804}"/>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526886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8AC-84D4-4511-814E-6FFCB3158892}"/>
              </a:ext>
            </a:extLst>
          </p:cNvPr>
          <p:cNvSpPr>
            <a:spLocks noGrp="1"/>
          </p:cNvSpPr>
          <p:nvPr>
            <p:ph type="title"/>
          </p:nvPr>
        </p:nvSpPr>
        <p:spPr/>
        <p:txBody>
          <a:bodyPr>
            <a:noAutofit/>
          </a:bodyPr>
          <a:lstStyle/>
          <a:p>
            <a:r>
              <a:rPr lang="en-US" dirty="0"/>
              <a:t>Query Hive Like SQL!</a:t>
            </a:r>
            <a:endParaRPr lang="en-IN" dirty="0"/>
          </a:p>
        </p:txBody>
      </p:sp>
      <p:sp>
        <p:nvSpPr>
          <p:cNvPr id="3" name="Content Placeholder 2">
            <a:extLst>
              <a:ext uri="{FF2B5EF4-FFF2-40B4-BE49-F238E27FC236}">
                <a16:creationId xmlns:a16="http://schemas.microsoft.com/office/drawing/2014/main" id="{6060AEE1-D0F6-40BF-BEB5-98E244BF1600}"/>
              </a:ext>
            </a:extLst>
          </p:cNvPr>
          <p:cNvSpPr>
            <a:spLocks noGrp="1"/>
          </p:cNvSpPr>
          <p:nvPr>
            <p:ph idx="4294967295"/>
          </p:nvPr>
        </p:nvSpPr>
        <p:spPr>
          <a:xfrm>
            <a:off x="768096" y="2286000"/>
            <a:ext cx="7290055" cy="4023360"/>
          </a:xfrm>
        </p:spPr>
        <p:txBody>
          <a:bodyPr>
            <a:noAutofit/>
          </a:bodyPr>
          <a:lstStyle/>
          <a:p>
            <a:pPr marL="90000" indent="0" defTabSz="340536">
              <a:buNone/>
              <a:defRPr/>
            </a:pPr>
            <a:r>
              <a:rPr lang="en-US" sz="1800" dirty="0">
                <a:solidFill>
                  <a:schemeClr val="tx1"/>
                </a:solidFill>
                <a:latin typeface="Consolas" panose="020B0609020204030204" pitchFamily="49" charset="0"/>
                <a:cs typeface="Courier New" panose="02070309020205020404" pitchFamily="49" charset="0"/>
              </a:rPr>
              <a:t>SELECT * FROM customers;</a:t>
            </a:r>
          </a:p>
          <a:p>
            <a:pPr marL="90000" indent="0" defTabSz="340536">
              <a:buNone/>
              <a:defRPr/>
            </a:pPr>
            <a:endParaRPr lang="en-US" sz="1800" dirty="0">
              <a:solidFill>
                <a:schemeClr val="tx1"/>
              </a:solidFill>
              <a:latin typeface="Consolas" panose="020B0609020204030204" pitchFamily="49" charset="0"/>
              <a:cs typeface="Courier New" panose="02070309020205020404" pitchFamily="49" charset="0"/>
            </a:endParaRPr>
          </a:p>
          <a:p>
            <a:pPr marL="90000" indent="0" defTabSz="340536">
              <a:buNone/>
              <a:defRPr/>
            </a:pPr>
            <a:r>
              <a:rPr lang="en-US" sz="1800" dirty="0">
                <a:solidFill>
                  <a:schemeClr val="tx1"/>
                </a:solidFill>
                <a:latin typeface="Consolas" panose="020B0609020204030204" pitchFamily="49" charset="0"/>
                <a:cs typeface="Courier New" panose="02070309020205020404" pitchFamily="49" charset="0"/>
              </a:rPr>
              <a:t>FROM customers</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SELECT firstName, lastName, address, zip </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WHERE orderID &gt; 0 </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ORDER BY zip;</a:t>
            </a:r>
          </a:p>
          <a:p>
            <a:pPr marL="90000" indent="0" defTabSz="340536">
              <a:buNone/>
              <a:defRPr/>
            </a:pPr>
            <a:endParaRPr lang="en-US" sz="1800" dirty="0">
              <a:solidFill>
                <a:schemeClr val="tx1"/>
              </a:solidFill>
              <a:latin typeface="Consolas" panose="020B0609020204030204" pitchFamily="49" charset="0"/>
              <a:cs typeface="Courier New" panose="02070309020205020404" pitchFamily="49" charset="0"/>
            </a:endParaRPr>
          </a:p>
          <a:p>
            <a:pPr marL="90000" indent="0" defTabSz="340536">
              <a:buNone/>
              <a:defRPr/>
            </a:pP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SELECT customers.*, orders.* </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FROM customers </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JOIN orders ON </a:t>
            </a:r>
            <a:br>
              <a:rPr lang="en-US" sz="1800" dirty="0">
                <a:solidFill>
                  <a:schemeClr val="tx1"/>
                </a:solidFill>
                <a:latin typeface="Consolas" panose="020B0609020204030204" pitchFamily="49" charset="0"/>
                <a:cs typeface="Courier New" panose="02070309020205020404" pitchFamily="49" charset="0"/>
              </a:rPr>
            </a:br>
            <a:r>
              <a:rPr lang="en-US" sz="1800" dirty="0">
                <a:solidFill>
                  <a:schemeClr val="tx1"/>
                </a:solidFill>
                <a:latin typeface="Consolas" panose="020B0609020204030204" pitchFamily="49" charset="0"/>
                <a:cs typeface="Courier New" panose="02070309020205020404" pitchFamily="49" charset="0"/>
              </a:rPr>
              <a:t>	(customers.customerID = orders.customerID);</a:t>
            </a:r>
          </a:p>
        </p:txBody>
      </p:sp>
      <p:sp>
        <p:nvSpPr>
          <p:cNvPr id="4" name="Footer Placeholder 3">
            <a:extLst>
              <a:ext uri="{FF2B5EF4-FFF2-40B4-BE49-F238E27FC236}">
                <a16:creationId xmlns:a16="http://schemas.microsoft.com/office/drawing/2014/main" id="{6742EB46-4543-49BB-8D86-2F9961F4B4B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C2E2856-AF94-404A-8158-E8C0CFEDA8E6}"/>
              </a:ext>
            </a:extLst>
          </p:cNvPr>
          <p:cNvSpPr>
            <a:spLocks noGrp="1"/>
          </p:cNvSpPr>
          <p:nvPr>
            <p:ph type="sldNum" sz="quarter" idx="12"/>
          </p:nvPr>
        </p:nvSpPr>
        <p:spPr/>
        <p:txBody>
          <a:bodyPr>
            <a:noAutofit/>
          </a:bodyPr>
          <a:lstStyle/>
          <a:p>
            <a:fld id="{4FAB73BC-B049-4115-A692-8D63A059BFB8}" type="slidenum">
              <a:rPr lang="en-US" smtClean="0"/>
              <a:t>58</a:t>
            </a:fld>
            <a:endParaRPr lang="en-US" dirty="0"/>
          </a:p>
        </p:txBody>
      </p:sp>
      <p:sp>
        <p:nvSpPr>
          <p:cNvPr id="6" name="Rectangle 5">
            <a:extLst>
              <a:ext uri="{FF2B5EF4-FFF2-40B4-BE49-F238E27FC236}">
                <a16:creationId xmlns:a16="http://schemas.microsoft.com/office/drawing/2014/main" id="{21EB3255-C056-4CA6-82E2-A49C725D84DF}"/>
              </a:ext>
            </a:extLst>
          </p:cNvPr>
          <p:cNvSpPr/>
          <p:nvPr/>
        </p:nvSpPr>
        <p:spPr>
          <a:xfrm>
            <a:off x="801962" y="2170959"/>
            <a:ext cx="7243743" cy="57224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7" name="Rectangle 6">
            <a:extLst>
              <a:ext uri="{FF2B5EF4-FFF2-40B4-BE49-F238E27FC236}">
                <a16:creationId xmlns:a16="http://schemas.microsoft.com/office/drawing/2014/main" id="{89EF761F-8261-42D7-9FD5-F0FA6FAABBC7}"/>
              </a:ext>
            </a:extLst>
          </p:cNvPr>
          <p:cNvSpPr/>
          <p:nvPr/>
        </p:nvSpPr>
        <p:spPr>
          <a:xfrm>
            <a:off x="802800" y="2944368"/>
            <a:ext cx="7243743" cy="136093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9" name="Rectangle 8">
            <a:extLst>
              <a:ext uri="{FF2B5EF4-FFF2-40B4-BE49-F238E27FC236}">
                <a16:creationId xmlns:a16="http://schemas.microsoft.com/office/drawing/2014/main" id="{AA0EA04F-D7FC-4222-B3AC-0C3D3A6EC9DE}"/>
              </a:ext>
            </a:extLst>
          </p:cNvPr>
          <p:cNvSpPr/>
          <p:nvPr/>
        </p:nvSpPr>
        <p:spPr>
          <a:xfrm>
            <a:off x="801962" y="4506466"/>
            <a:ext cx="7243743" cy="176631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41702368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EA9BB-C0FB-4727-9234-67FCA6DF3324}"/>
              </a:ext>
            </a:extLst>
          </p:cNvPr>
          <p:cNvSpPr>
            <a:spLocks noGrp="1"/>
          </p:cNvSpPr>
          <p:nvPr>
            <p:ph type="title"/>
          </p:nvPr>
        </p:nvSpPr>
        <p:spPr/>
        <p:txBody>
          <a:bodyPr/>
          <a:lstStyle/>
          <a:p>
            <a:r>
              <a:rPr lang="en-US" dirty="0"/>
              <a:t>Demo: Hive Queries</a:t>
            </a:r>
          </a:p>
        </p:txBody>
      </p:sp>
      <p:sp>
        <p:nvSpPr>
          <p:cNvPr id="5" name="Content Placeholder 4">
            <a:extLst>
              <a:ext uri="{FF2B5EF4-FFF2-40B4-BE49-F238E27FC236}">
                <a16:creationId xmlns:a16="http://schemas.microsoft.com/office/drawing/2014/main" id="{5ED583A4-F41E-4A77-9D77-243E61A80B8C}"/>
              </a:ext>
            </a:extLst>
          </p:cNvPr>
          <p:cNvSpPr>
            <a:spLocks noGrp="1"/>
          </p:cNvSpPr>
          <p:nvPr>
            <p:ph idx="4294967295"/>
          </p:nvPr>
        </p:nvSpPr>
        <p:spPr>
          <a:xfrm>
            <a:off x="768096" y="2286000"/>
            <a:ext cx="7290055" cy="4023360"/>
          </a:xfrm>
        </p:spPr>
        <p:txBody>
          <a:bodyPr/>
          <a:lstStyle/>
          <a:p>
            <a:r>
              <a:rPr lang="en-US" dirty="0"/>
              <a:t>HQL looks a lot like SQL!</a:t>
            </a:r>
          </a:p>
          <a:p>
            <a:r>
              <a:rPr lang="en-US" dirty="0"/>
              <a:t>Select</a:t>
            </a:r>
          </a:p>
          <a:p>
            <a:r>
              <a:rPr lang="en-US" dirty="0"/>
              <a:t>Where</a:t>
            </a:r>
          </a:p>
          <a:p>
            <a:r>
              <a:rPr lang="en-US" dirty="0"/>
              <a:t>Aggregates</a:t>
            </a:r>
          </a:p>
          <a:p>
            <a:r>
              <a:rPr lang="en-US" dirty="0"/>
              <a:t>Order by</a:t>
            </a:r>
          </a:p>
          <a:p>
            <a:r>
              <a:rPr lang="en-US" dirty="0"/>
              <a:t>Joins</a:t>
            </a:r>
          </a:p>
          <a:p>
            <a:r>
              <a:rPr lang="en-US" dirty="0"/>
              <a:t>It’s running a YARN MapReduce behind the scenes</a:t>
            </a:r>
          </a:p>
          <a:p>
            <a:r>
              <a:rPr lang="en-US" dirty="0"/>
              <a:t>Use explain to discover when a MapReduce happens</a:t>
            </a:r>
          </a:p>
        </p:txBody>
      </p:sp>
      <p:sp>
        <p:nvSpPr>
          <p:cNvPr id="3" name="Footer Placeholder 2">
            <a:extLst>
              <a:ext uri="{FF2B5EF4-FFF2-40B4-BE49-F238E27FC236}">
                <a16:creationId xmlns:a16="http://schemas.microsoft.com/office/drawing/2014/main" id="{34988934-DF5F-4490-A8A8-3A9D2F5432D3}"/>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6E3F2852-0334-41BF-B630-46511CCA8076}"/>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Tree>
    <p:extLst>
      <p:ext uri="{BB962C8B-B14F-4D97-AF65-F5344CB8AC3E}">
        <p14:creationId xmlns:p14="http://schemas.microsoft.com/office/powerpoint/2010/main" val="3971496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lnSpc>
                <a:spcPct val="100000"/>
              </a:lnSpc>
            </a:pPr>
            <a:r>
              <a:rPr lang="en-US" dirty="0"/>
              <a:t>The Grunt Shell</a:t>
            </a:r>
          </a:p>
        </p:txBody>
      </p:sp>
      <p:sp>
        <p:nvSpPr>
          <p:cNvPr id="4" name="Content Placeholder 3"/>
          <p:cNvSpPr>
            <a:spLocks noGrp="1"/>
          </p:cNvSpPr>
          <p:nvPr>
            <p:ph idx="4294967295"/>
          </p:nvPr>
        </p:nvSpPr>
        <p:spPr>
          <a:xfrm>
            <a:off x="768096" y="2286000"/>
            <a:ext cx="7290055" cy="1009141"/>
          </a:xfrm>
        </p:spPr>
        <p:txBody>
          <a:bodyPr>
            <a:noAutofit/>
          </a:bodyPr>
          <a:lstStyle/>
          <a:p>
            <a:r>
              <a:rPr lang="en-US" dirty="0"/>
              <a:t>Is an interactive shell for entering Pig Latin statements</a:t>
            </a:r>
          </a:p>
          <a:p>
            <a:r>
              <a:rPr lang="en-US" dirty="0"/>
              <a:t>Is started by running the Pig executable</a:t>
            </a:r>
          </a:p>
        </p:txBody>
      </p:sp>
      <p:pic>
        <p:nvPicPr>
          <p:cNvPr id="9" name="Picture 8" descr="icon_job_tracker.png"/>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119357" y="3670434"/>
            <a:ext cx="1556565" cy="1556565"/>
          </a:xfrm>
          <a:prstGeom prst="rect">
            <a:avLst/>
          </a:prstGeom>
        </p:spPr>
      </p:pic>
      <p:sp>
        <p:nvSpPr>
          <p:cNvPr id="10" name="TextBox 9"/>
          <p:cNvSpPr txBox="1"/>
          <p:nvPr/>
        </p:nvSpPr>
        <p:spPr>
          <a:xfrm>
            <a:off x="1119357" y="5226999"/>
            <a:ext cx="1556564" cy="345786"/>
          </a:xfrm>
          <a:prstGeom prst="rect">
            <a:avLst/>
          </a:prstGeom>
          <a:noFill/>
        </p:spPr>
        <p:txBody>
          <a:bodyPr wrap="square" lIns="68122" tIns="34061" rIns="68122" bIns="34061" rtlCol="0">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Grunt shell</a:t>
            </a:r>
          </a:p>
        </p:txBody>
      </p:sp>
      <p:pic>
        <p:nvPicPr>
          <p:cNvPr id="11" name="Picture 10" descr="Screen Shot 2013-08-30 at 1.43.53 PM.png"/>
          <p:cNvPicPr>
            <a:picLocks noChangeAspect="1"/>
          </p:cNvPicPr>
          <p:nvPr/>
        </p:nvPicPr>
        <p:blipFill rotWithShape="1">
          <a:blip r:embed="rId5">
            <a:extLst>
              <a:ext uri="{28A0092B-C50C-407E-A947-70E740481C1C}">
                <a14:useLocalDpi xmlns:a14="http://schemas.microsoft.com/office/drawing/2010/main" val="0"/>
              </a:ext>
            </a:extLst>
          </a:blip>
          <a:srcRect r="3830"/>
          <a:stretch/>
        </p:blipFill>
        <p:spPr>
          <a:xfrm>
            <a:off x="3358963" y="3681037"/>
            <a:ext cx="4699187" cy="1819275"/>
          </a:xfrm>
          <a:prstGeom prst="rect">
            <a:avLst/>
          </a:prstGeom>
        </p:spPr>
      </p:pic>
    </p:spTree>
    <p:extLst>
      <p:ext uri="{BB962C8B-B14F-4D97-AF65-F5344CB8AC3E}">
        <p14:creationId xmlns:p14="http://schemas.microsoft.com/office/powerpoint/2010/main" val="3629052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86C028DC-49F1-4AD7-A8A3-F931473EB3F4}"/>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Table Partitioning</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CFC3B477-C06B-42FC-8FAB-62FCE646451B}"/>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0D6CB09A-132A-4C11-90B4-56C5797926FA}"/>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3397225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6F0BE-36A6-4D95-895C-FC27203C98AB}"/>
              </a:ext>
            </a:extLst>
          </p:cNvPr>
          <p:cNvSpPr>
            <a:spLocks noGrp="1"/>
          </p:cNvSpPr>
          <p:nvPr>
            <p:ph type="title"/>
          </p:nvPr>
        </p:nvSpPr>
        <p:spPr/>
        <p:txBody>
          <a:bodyPr/>
          <a:lstStyle/>
          <a:p>
            <a:r>
              <a:rPr lang="en-US" dirty="0"/>
              <a:t>Big Data Improvements</a:t>
            </a:r>
            <a:br>
              <a:rPr lang="en-US" dirty="0"/>
            </a:br>
            <a:r>
              <a:rPr lang="en-US" dirty="0"/>
              <a:t>for Hive Tables</a:t>
            </a:r>
            <a:endParaRPr lang="en-IN" dirty="0"/>
          </a:p>
        </p:txBody>
      </p:sp>
      <p:sp>
        <p:nvSpPr>
          <p:cNvPr id="3" name="Content Placeholder 2">
            <a:extLst>
              <a:ext uri="{FF2B5EF4-FFF2-40B4-BE49-F238E27FC236}">
                <a16:creationId xmlns:a16="http://schemas.microsoft.com/office/drawing/2014/main" id="{DBAF5F86-CC56-43AD-9025-4F7B1AB8B702}"/>
              </a:ext>
            </a:extLst>
          </p:cNvPr>
          <p:cNvSpPr>
            <a:spLocks noGrp="1"/>
          </p:cNvSpPr>
          <p:nvPr>
            <p:ph idx="4294967295"/>
          </p:nvPr>
        </p:nvSpPr>
        <p:spPr>
          <a:xfrm>
            <a:off x="768096" y="2286000"/>
            <a:ext cx="7290055" cy="4023360"/>
          </a:xfrm>
        </p:spPr>
        <p:txBody>
          <a:bodyPr/>
          <a:lstStyle/>
          <a:p>
            <a:r>
              <a:rPr lang="en-US" sz="2400" dirty="0"/>
              <a:t>Hive uses data partitioning to spread the data in HDFS over data nodes. There are three different approaches.</a:t>
            </a:r>
          </a:p>
          <a:p>
            <a:pPr marL="707962" indent="-457200">
              <a:buFont typeface="+mj-lt"/>
              <a:buAutoNum type="arabicPeriod"/>
            </a:pPr>
            <a:r>
              <a:rPr lang="en-US" sz="2400" b="1" dirty="0"/>
              <a:t>Partitions: </a:t>
            </a:r>
            <a:r>
              <a:rPr lang="en-US" sz="2400" dirty="0"/>
              <a:t>distribute data across one or more columns</a:t>
            </a:r>
          </a:p>
          <a:p>
            <a:pPr marL="707962" indent="-457200">
              <a:buFont typeface="+mj-lt"/>
              <a:buAutoNum type="arabicPeriod"/>
            </a:pPr>
            <a:r>
              <a:rPr lang="en-US" sz="2400" b="1" dirty="0"/>
              <a:t>Buckets: </a:t>
            </a:r>
            <a:r>
              <a:rPr lang="en-US" sz="2400" dirty="0"/>
              <a:t>hash the row data and distribute over N partitions</a:t>
            </a:r>
          </a:p>
          <a:p>
            <a:pPr marL="707962" indent="-457200">
              <a:buFont typeface="+mj-lt"/>
              <a:buAutoNum type="arabicPeriod"/>
            </a:pPr>
            <a:r>
              <a:rPr lang="en-US" sz="2400" b="1" dirty="0"/>
              <a:t>Skewed: </a:t>
            </a:r>
            <a:r>
              <a:rPr lang="en-US" sz="2400" dirty="0"/>
              <a:t>partitions are selected for specific values</a:t>
            </a:r>
          </a:p>
          <a:p>
            <a:endParaRPr lang="en-US" sz="2800" dirty="0"/>
          </a:p>
          <a:p>
            <a:r>
              <a:rPr lang="en-US" sz="2400" b="1" dirty="0"/>
              <a:t>This can only be done with internal tables… and is their key advantage over external tables.</a:t>
            </a:r>
          </a:p>
        </p:txBody>
      </p:sp>
      <p:sp>
        <p:nvSpPr>
          <p:cNvPr id="4" name="Footer Placeholder 3">
            <a:extLst>
              <a:ext uri="{FF2B5EF4-FFF2-40B4-BE49-F238E27FC236}">
                <a16:creationId xmlns:a16="http://schemas.microsoft.com/office/drawing/2014/main" id="{B5CA3DE5-70BF-4F78-9A5F-8CB1532BB49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A9D4B77-5DBE-475E-9788-401DE21FFFAB}"/>
              </a:ext>
            </a:extLst>
          </p:cNvPr>
          <p:cNvSpPr>
            <a:spLocks noGrp="1"/>
          </p:cNvSpPr>
          <p:nvPr>
            <p:ph type="sldNum" sz="quarter" idx="12"/>
          </p:nvPr>
        </p:nvSpPr>
        <p:spPr/>
        <p:txBody>
          <a:bodyPr/>
          <a:lstStyle/>
          <a:p>
            <a:fld id="{4FAB73BC-B049-4115-A692-8D63A059BFB8}" type="slidenum">
              <a:rPr lang="en-US" smtClean="0"/>
              <a:t>61</a:t>
            </a:fld>
            <a:endParaRPr lang="en-US" dirty="0"/>
          </a:p>
        </p:txBody>
      </p:sp>
    </p:spTree>
    <p:extLst>
      <p:ext uri="{BB962C8B-B14F-4D97-AF65-F5344CB8AC3E}">
        <p14:creationId xmlns:p14="http://schemas.microsoft.com/office/powerpoint/2010/main" val="694369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31C87-C7D2-43D4-831E-1046720A1E48}"/>
              </a:ext>
            </a:extLst>
          </p:cNvPr>
          <p:cNvSpPr>
            <a:spLocks noGrp="1"/>
          </p:cNvSpPr>
          <p:nvPr>
            <p:ph type="title"/>
          </p:nvPr>
        </p:nvSpPr>
        <p:spPr/>
        <p:txBody>
          <a:bodyPr/>
          <a:lstStyle/>
          <a:p>
            <a:r>
              <a:rPr lang="en-US" dirty="0"/>
              <a:t>Hive Partitions—</a:t>
            </a:r>
            <a:br>
              <a:rPr lang="en-US" dirty="0"/>
            </a:br>
            <a:r>
              <a:rPr lang="en-US" dirty="0"/>
              <a:t>Help Those Mappers!</a:t>
            </a:r>
            <a:endParaRPr lang="en-IN" dirty="0"/>
          </a:p>
        </p:txBody>
      </p:sp>
      <p:sp>
        <p:nvSpPr>
          <p:cNvPr id="3" name="Content Placeholder 2">
            <a:extLst>
              <a:ext uri="{FF2B5EF4-FFF2-40B4-BE49-F238E27FC236}">
                <a16:creationId xmlns:a16="http://schemas.microsoft.com/office/drawing/2014/main" id="{301509D7-EB9A-4BAB-A726-BEDD60384979}"/>
              </a:ext>
            </a:extLst>
          </p:cNvPr>
          <p:cNvSpPr>
            <a:spLocks noGrp="1"/>
          </p:cNvSpPr>
          <p:nvPr>
            <p:ph idx="4294967295"/>
          </p:nvPr>
        </p:nvSpPr>
        <p:spPr>
          <a:xfrm>
            <a:off x="768096" y="2286000"/>
            <a:ext cx="7290055" cy="4023360"/>
          </a:xfrm>
        </p:spPr>
        <p:txBody>
          <a:bodyPr/>
          <a:lstStyle/>
          <a:p>
            <a:pPr marL="90000" indent="0">
              <a:buNone/>
            </a:pPr>
            <a:r>
              <a:rPr lang="en-US" dirty="0"/>
              <a:t>Use the ‘</a:t>
            </a:r>
            <a:r>
              <a:rPr lang="en-US" b="1" dirty="0"/>
              <a:t>partitioned by’ </a:t>
            </a:r>
            <a:r>
              <a:rPr lang="en-US" dirty="0"/>
              <a:t>clause to define a partition when creating a table:</a:t>
            </a:r>
          </a:p>
          <a:p>
            <a:pPr marL="90000" lvl="1" indent="0">
              <a:buNone/>
            </a:pPr>
            <a:r>
              <a:rPr lang="en-US" dirty="0">
                <a:solidFill>
                  <a:schemeClr val="tx1"/>
                </a:solidFill>
                <a:latin typeface="Consolas" panose="020B0609020204030204" pitchFamily="49" charset="0"/>
              </a:rPr>
              <a:t>create table employees (id int, name string, salary double)</a:t>
            </a:r>
            <a:br>
              <a:rPr lang="en-US" dirty="0">
                <a:solidFill>
                  <a:schemeClr val="tx1"/>
                </a:solidFill>
                <a:latin typeface="Consolas" panose="020B0609020204030204" pitchFamily="49" charset="0"/>
              </a:rPr>
            </a:br>
            <a:r>
              <a:rPr lang="en-US" dirty="0">
                <a:solidFill>
                  <a:schemeClr val="tx1"/>
                </a:solidFill>
                <a:latin typeface="Consolas" panose="020B0609020204030204" pitchFamily="49" charset="0"/>
              </a:rPr>
              <a:t>partitioned by (dept string);</a:t>
            </a:r>
          </a:p>
          <a:p>
            <a:pPr marL="90000" indent="0">
              <a:buNone/>
            </a:pPr>
            <a:r>
              <a:rPr lang="en-US" dirty="0"/>
              <a:t>Subfolders are created based on the partition values:</a:t>
            </a:r>
          </a:p>
          <a:p>
            <a:pPr marL="90000" lvl="1" indent="0">
              <a:buNone/>
            </a:pPr>
            <a:r>
              <a:rPr lang="en-US" dirty="0">
                <a:solidFill>
                  <a:schemeClr val="tx1"/>
                </a:solidFill>
                <a:latin typeface="Consolas" panose="020B0609020204030204" pitchFamily="49" charset="0"/>
              </a:rPr>
              <a:t>/apps/hive/warehouse/employees</a:t>
            </a:r>
          </a:p>
          <a:p>
            <a:pPr marL="90000" lvl="1" indent="0">
              <a:buNone/>
            </a:pPr>
            <a:r>
              <a:rPr lang="en-US" dirty="0">
                <a:solidFill>
                  <a:schemeClr val="tx1"/>
                </a:solidFill>
                <a:latin typeface="Consolas" panose="020B0609020204030204" pitchFamily="49" charset="0"/>
              </a:rPr>
              <a:t>    /dept=hr/</a:t>
            </a:r>
          </a:p>
          <a:p>
            <a:pPr marL="90000" lvl="1" indent="0">
              <a:buNone/>
            </a:pPr>
            <a:r>
              <a:rPr lang="en-US" dirty="0">
                <a:solidFill>
                  <a:schemeClr val="tx1"/>
                </a:solidFill>
                <a:latin typeface="Consolas" panose="020B0609020204030204" pitchFamily="49" charset="0"/>
              </a:rPr>
              <a:t>    /dept=support/</a:t>
            </a:r>
          </a:p>
          <a:p>
            <a:pPr marL="90000" lvl="1" indent="0">
              <a:buNone/>
            </a:pPr>
            <a:r>
              <a:rPr lang="en-US" dirty="0">
                <a:solidFill>
                  <a:schemeClr val="tx1"/>
                </a:solidFill>
                <a:latin typeface="Consolas" panose="020B0609020204030204" pitchFamily="49" charset="0"/>
              </a:rPr>
              <a:t>    /dept=engineering/</a:t>
            </a:r>
          </a:p>
        </p:txBody>
      </p:sp>
      <p:sp>
        <p:nvSpPr>
          <p:cNvPr id="4" name="Footer Placeholder 3">
            <a:extLst>
              <a:ext uri="{FF2B5EF4-FFF2-40B4-BE49-F238E27FC236}">
                <a16:creationId xmlns:a16="http://schemas.microsoft.com/office/drawing/2014/main" id="{481A775B-FD8C-434E-A138-297941AAF72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AC5C5C0-666A-4DC9-A79F-1FB3DF7F32D1}"/>
              </a:ext>
            </a:extLst>
          </p:cNvPr>
          <p:cNvSpPr>
            <a:spLocks noGrp="1"/>
          </p:cNvSpPr>
          <p:nvPr>
            <p:ph type="sldNum" sz="quarter" idx="12"/>
          </p:nvPr>
        </p:nvSpPr>
        <p:spPr/>
        <p:txBody>
          <a:bodyPr/>
          <a:lstStyle/>
          <a:p>
            <a:fld id="{4FAB73BC-B049-4115-A692-8D63A059BFB8}" type="slidenum">
              <a:rPr lang="en-US" smtClean="0"/>
              <a:t>62</a:t>
            </a:fld>
            <a:endParaRPr lang="en-US" dirty="0"/>
          </a:p>
        </p:txBody>
      </p:sp>
    </p:spTree>
    <p:extLst>
      <p:ext uri="{BB962C8B-B14F-4D97-AF65-F5344CB8AC3E}">
        <p14:creationId xmlns:p14="http://schemas.microsoft.com/office/powerpoint/2010/main" val="2084032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638C-5D83-4BA7-8CDC-6865E3A73D86}"/>
              </a:ext>
            </a:extLst>
          </p:cNvPr>
          <p:cNvSpPr>
            <a:spLocks noGrp="1"/>
          </p:cNvSpPr>
          <p:nvPr>
            <p:ph type="title"/>
          </p:nvPr>
        </p:nvSpPr>
        <p:spPr/>
        <p:txBody>
          <a:bodyPr>
            <a:noAutofit/>
          </a:bodyPr>
          <a:lstStyle/>
          <a:p>
            <a:r>
              <a:rPr lang="en-US" dirty="0"/>
              <a:t>Hive Buckets</a:t>
            </a:r>
            <a:endParaRPr lang="en-IN" dirty="0"/>
          </a:p>
        </p:txBody>
      </p:sp>
      <p:sp>
        <p:nvSpPr>
          <p:cNvPr id="3" name="Footer Placeholder 2">
            <a:extLst>
              <a:ext uri="{FF2B5EF4-FFF2-40B4-BE49-F238E27FC236}">
                <a16:creationId xmlns:a16="http://schemas.microsoft.com/office/drawing/2014/main" id="{2AB527F6-5AFB-4A2B-AAE3-DE82DC2BAD43}"/>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1E7C8A8-BBCA-4034-9FD7-9290EEE7D30B}"/>
              </a:ext>
            </a:extLst>
          </p:cNvPr>
          <p:cNvSpPr>
            <a:spLocks noGrp="1"/>
          </p:cNvSpPr>
          <p:nvPr>
            <p:ph type="sldNum" sz="quarter" idx="12"/>
          </p:nvPr>
        </p:nvSpPr>
        <p:spPr/>
        <p:txBody>
          <a:bodyPr>
            <a:noAutofit/>
          </a:bodyPr>
          <a:lstStyle/>
          <a:p>
            <a:fld id="{4FAB73BC-B049-4115-A692-8D63A059BFB8}" type="slidenum">
              <a:rPr lang="en-US" smtClean="0"/>
              <a:t>63</a:t>
            </a:fld>
            <a:endParaRPr lang="en-US" dirty="0"/>
          </a:p>
        </p:txBody>
      </p:sp>
      <p:sp>
        <p:nvSpPr>
          <p:cNvPr id="5" name="Multidocument 18">
            <a:extLst>
              <a:ext uri="{FF2B5EF4-FFF2-40B4-BE49-F238E27FC236}">
                <a16:creationId xmlns:a16="http://schemas.microsoft.com/office/drawing/2014/main" id="{0207D143-C6DA-4DD3-8D76-43091A316FDD}"/>
              </a:ext>
            </a:extLst>
          </p:cNvPr>
          <p:cNvSpPr/>
          <p:nvPr/>
        </p:nvSpPr>
        <p:spPr>
          <a:xfrm>
            <a:off x="1511797" y="2775730"/>
            <a:ext cx="1058299" cy="1199342"/>
          </a:xfrm>
          <a:prstGeom prst="flowChartMultidocument">
            <a:avLst/>
          </a:prstGeom>
          <a:solidFill>
            <a:srgbClr val="BFBFBF"/>
          </a:solidFill>
          <a:ln w="12700" cap="flat" cmpd="sng" algn="ctr">
            <a:solidFill>
              <a:srgbClr val="595959"/>
            </a:solidFill>
            <a:prstDash val="solid"/>
          </a:ln>
          <a:effectLst/>
        </p:spPr>
        <p:txBody>
          <a:bodyPr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rPr>
              <a:t>Input</a:t>
            </a:r>
          </a:p>
          <a:p>
            <a:pPr algn="ctr" defTabSz="681072">
              <a:defRPr/>
            </a:pPr>
            <a:r>
              <a:rPr lang="en-US" sz="1600" kern="0" dirty="0">
                <a:solidFill>
                  <a:schemeClr val="tx1">
                    <a:lumMod val="65000"/>
                    <a:lumOff val="35000"/>
                  </a:schemeClr>
                </a:solidFill>
                <a:latin typeface="Sherman Sans Book" pitchFamily="50" charset="0"/>
                <a:ea typeface="Sherman Sans Book" pitchFamily="50" charset="0"/>
              </a:rPr>
              <a:t>records</a:t>
            </a:r>
          </a:p>
        </p:txBody>
      </p:sp>
      <p:sp>
        <p:nvSpPr>
          <p:cNvPr id="6" name="Rectangle 5">
            <a:extLst>
              <a:ext uri="{FF2B5EF4-FFF2-40B4-BE49-F238E27FC236}">
                <a16:creationId xmlns:a16="http://schemas.microsoft.com/office/drawing/2014/main" id="{7584E2D4-2684-4160-A996-7A1D9358AA91}"/>
              </a:ext>
            </a:extLst>
          </p:cNvPr>
          <p:cNvSpPr/>
          <p:nvPr/>
        </p:nvSpPr>
        <p:spPr>
          <a:xfrm>
            <a:off x="3663626" y="2960920"/>
            <a:ext cx="1816748" cy="634946"/>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600" kern="0" dirty="0">
                <a:solidFill>
                  <a:sysClr val="window" lastClr="FFFFFF"/>
                </a:solidFill>
                <a:latin typeface="Sherman Sans Book" pitchFamily="50" charset="0"/>
                <a:ea typeface="Sherman Sans Book" pitchFamily="50" charset="0"/>
              </a:rPr>
              <a:t>The column value is hashed</a:t>
            </a:r>
          </a:p>
        </p:txBody>
      </p:sp>
      <p:grpSp>
        <p:nvGrpSpPr>
          <p:cNvPr id="7" name="Group 6">
            <a:extLst>
              <a:ext uri="{FF2B5EF4-FFF2-40B4-BE49-F238E27FC236}">
                <a16:creationId xmlns:a16="http://schemas.microsoft.com/office/drawing/2014/main" id="{5CD5C4C6-C2B4-41C4-9AB1-697D20B6D909}"/>
              </a:ext>
            </a:extLst>
          </p:cNvPr>
          <p:cNvGrpSpPr/>
          <p:nvPr/>
        </p:nvGrpSpPr>
        <p:grpSpPr>
          <a:xfrm>
            <a:off x="2526310" y="4715294"/>
            <a:ext cx="4118200" cy="1332168"/>
            <a:chOff x="1810867" y="3914769"/>
            <a:chExt cx="5490933" cy="1776224"/>
          </a:xfrm>
        </p:grpSpPr>
        <p:sp>
          <p:nvSpPr>
            <p:cNvPr id="8" name="Can 21">
              <a:extLst>
                <a:ext uri="{FF2B5EF4-FFF2-40B4-BE49-F238E27FC236}">
                  <a16:creationId xmlns:a16="http://schemas.microsoft.com/office/drawing/2014/main" id="{93B732A8-7978-416B-8CC0-32497DA903D1}"/>
                </a:ext>
              </a:extLst>
            </p:cNvPr>
            <p:cNvSpPr/>
            <p:nvPr/>
          </p:nvSpPr>
          <p:spPr>
            <a:xfrm>
              <a:off x="1810867" y="4432860"/>
              <a:ext cx="1246442" cy="1258133"/>
            </a:xfrm>
            <a:prstGeom prst="can">
              <a:avLst/>
            </a:prstGeom>
            <a:solidFill>
              <a:schemeClr val="accent1"/>
            </a:solidFill>
            <a:ln w="25400" cap="flat" cmpd="sng" algn="ctr">
              <a:solidFill>
                <a:schemeClr val="accent2"/>
              </a:solidFill>
              <a:prstDash val="solid"/>
            </a:ln>
            <a:effectLst/>
          </p:spPr>
          <p:txBody>
            <a:bodyPr rtlCol="0" anchor="ctr">
              <a:noAutofit/>
            </a:bodyPr>
            <a:lstStyle/>
            <a:p>
              <a:pPr algn="ctr" defTabSz="681072">
                <a:defRPr/>
              </a:pPr>
              <a:r>
                <a:rPr lang="en-US" sz="1600" kern="0" dirty="0">
                  <a:solidFill>
                    <a:sysClr val="window" lastClr="FFFFFF"/>
                  </a:solidFill>
                  <a:latin typeface="Sherman Sans Book" pitchFamily="50" charset="0"/>
                  <a:ea typeface="Sherman Sans Book" pitchFamily="50" charset="0"/>
                </a:rPr>
                <a:t>Bucket 0</a:t>
              </a:r>
            </a:p>
          </p:txBody>
        </p:sp>
        <p:sp>
          <p:nvSpPr>
            <p:cNvPr id="9" name="Freeform 22">
              <a:extLst>
                <a:ext uri="{FF2B5EF4-FFF2-40B4-BE49-F238E27FC236}">
                  <a16:creationId xmlns:a16="http://schemas.microsoft.com/office/drawing/2014/main" id="{60646D29-1B42-40EB-8E7F-B8C22BF88D2C}"/>
                </a:ext>
              </a:extLst>
            </p:cNvPr>
            <p:cNvSpPr/>
            <p:nvPr/>
          </p:nvSpPr>
          <p:spPr>
            <a:xfrm>
              <a:off x="1834385" y="3950502"/>
              <a:ext cx="1222924" cy="682249"/>
            </a:xfrm>
            <a:custGeom>
              <a:avLst/>
              <a:gdLst>
                <a:gd name="connsiteX0" fmla="*/ 0 w 1222924"/>
                <a:gd name="connsiteY0" fmla="*/ 752731 h 752731"/>
                <a:gd name="connsiteX1" fmla="*/ 435079 w 1222924"/>
                <a:gd name="connsiteY1" fmla="*/ 203 h 752731"/>
                <a:gd name="connsiteX2" fmla="*/ 1222924 w 1222924"/>
                <a:gd name="connsiteY2" fmla="*/ 670423 h 752731"/>
                <a:gd name="connsiteX3" fmla="*/ 1222924 w 1222924"/>
                <a:gd name="connsiteY3" fmla="*/ 670423 h 752731"/>
                <a:gd name="connsiteX0" fmla="*/ 0 w 1222924"/>
                <a:gd name="connsiteY0" fmla="*/ 682249 h 682249"/>
                <a:gd name="connsiteX1" fmla="*/ 646739 w 1222924"/>
                <a:gd name="connsiteY1" fmla="*/ 270 h 682249"/>
                <a:gd name="connsiteX2" fmla="*/ 1222924 w 1222924"/>
                <a:gd name="connsiteY2" fmla="*/ 599941 h 682249"/>
                <a:gd name="connsiteX3" fmla="*/ 1222924 w 1222924"/>
                <a:gd name="connsiteY3" fmla="*/ 599941 h 682249"/>
              </a:gdLst>
              <a:ahLst/>
              <a:cxnLst>
                <a:cxn ang="0">
                  <a:pos x="connsiteX0" y="connsiteY0"/>
                </a:cxn>
                <a:cxn ang="0">
                  <a:pos x="connsiteX1" y="connsiteY1"/>
                </a:cxn>
                <a:cxn ang="0">
                  <a:pos x="connsiteX2" y="connsiteY2"/>
                </a:cxn>
                <a:cxn ang="0">
                  <a:pos x="connsiteX3" y="connsiteY3"/>
                </a:cxn>
              </a:cxnLst>
              <a:rect l="l" t="t" r="r" b="b"/>
              <a:pathLst>
                <a:path w="1222924" h="682249">
                  <a:moveTo>
                    <a:pt x="0" y="682249"/>
                  </a:moveTo>
                  <a:cubicBezTo>
                    <a:pt x="115629" y="312844"/>
                    <a:pt x="442918" y="13988"/>
                    <a:pt x="646739" y="270"/>
                  </a:cubicBezTo>
                  <a:cubicBezTo>
                    <a:pt x="850560" y="-13448"/>
                    <a:pt x="1126893" y="499996"/>
                    <a:pt x="1222924" y="599941"/>
                  </a:cubicBezTo>
                  <a:lnTo>
                    <a:pt x="1222924" y="599941"/>
                  </a:lnTo>
                </a:path>
              </a:pathLst>
            </a:custGeom>
            <a:noFill/>
            <a:ln w="25400" cap="flat" cmpd="sng" algn="ctr">
              <a:solidFill>
                <a:schemeClr val="accent2"/>
              </a:solidFill>
              <a:prstDash val="solid"/>
            </a:ln>
            <a:effectLst/>
          </p:spPr>
          <p:txBody>
            <a:bodyPr rtlCol="0" anchor="ctr">
              <a:noAutofit/>
            </a:bodyPr>
            <a:lstStyle/>
            <a:p>
              <a:pPr algn="ctr" defTabSz="681072">
                <a:defRPr/>
              </a:pPr>
              <a:endParaRPr lang="en-US" sz="1600" kern="0" dirty="0">
                <a:solidFill>
                  <a:sysClr val="windowText" lastClr="000000"/>
                </a:solidFill>
                <a:latin typeface="Calibri"/>
              </a:endParaRPr>
            </a:p>
          </p:txBody>
        </p:sp>
        <p:sp>
          <p:nvSpPr>
            <p:cNvPr id="10" name="Can 23">
              <a:extLst>
                <a:ext uri="{FF2B5EF4-FFF2-40B4-BE49-F238E27FC236}">
                  <a16:creationId xmlns:a16="http://schemas.microsoft.com/office/drawing/2014/main" id="{982D42E4-D6C7-49F6-8DFC-13AD96865711}"/>
                </a:ext>
              </a:extLst>
            </p:cNvPr>
            <p:cNvSpPr/>
            <p:nvPr/>
          </p:nvSpPr>
          <p:spPr>
            <a:xfrm>
              <a:off x="3950518" y="4432403"/>
              <a:ext cx="1246442" cy="1258133"/>
            </a:xfrm>
            <a:prstGeom prst="can">
              <a:avLst/>
            </a:prstGeom>
            <a:solidFill>
              <a:schemeClr val="accent1"/>
            </a:solidFill>
            <a:ln w="25400" cap="flat" cmpd="sng" algn="ctr">
              <a:solidFill>
                <a:schemeClr val="accent2"/>
              </a:solidFill>
              <a:prstDash val="solid"/>
            </a:ln>
            <a:effectLst/>
          </p:spPr>
          <p:txBody>
            <a:bodyPr rtlCol="0" anchor="ctr">
              <a:noAutofit/>
            </a:bodyPr>
            <a:lstStyle/>
            <a:p>
              <a:pPr algn="ctr" defTabSz="681072">
                <a:defRPr/>
              </a:pPr>
              <a:r>
                <a:rPr lang="en-US" sz="1600" kern="0" dirty="0">
                  <a:solidFill>
                    <a:sysClr val="window" lastClr="FFFFFF"/>
                  </a:solidFill>
                  <a:latin typeface="Sherman Sans Book" pitchFamily="50" charset="0"/>
                  <a:ea typeface="Sherman Sans Book" pitchFamily="50" charset="0"/>
                </a:rPr>
                <a:t>Bucket 1</a:t>
              </a:r>
            </a:p>
          </p:txBody>
        </p:sp>
        <p:sp>
          <p:nvSpPr>
            <p:cNvPr id="11" name="Freeform 24">
              <a:extLst>
                <a:ext uri="{FF2B5EF4-FFF2-40B4-BE49-F238E27FC236}">
                  <a16:creationId xmlns:a16="http://schemas.microsoft.com/office/drawing/2014/main" id="{8FCA2B1A-3B9B-4205-B485-093813755960}"/>
                </a:ext>
              </a:extLst>
            </p:cNvPr>
            <p:cNvSpPr/>
            <p:nvPr/>
          </p:nvSpPr>
          <p:spPr>
            <a:xfrm>
              <a:off x="3974036" y="3950045"/>
              <a:ext cx="1222924" cy="682249"/>
            </a:xfrm>
            <a:custGeom>
              <a:avLst/>
              <a:gdLst>
                <a:gd name="connsiteX0" fmla="*/ 0 w 1222924"/>
                <a:gd name="connsiteY0" fmla="*/ 752731 h 752731"/>
                <a:gd name="connsiteX1" fmla="*/ 435079 w 1222924"/>
                <a:gd name="connsiteY1" fmla="*/ 203 h 752731"/>
                <a:gd name="connsiteX2" fmla="*/ 1222924 w 1222924"/>
                <a:gd name="connsiteY2" fmla="*/ 670423 h 752731"/>
                <a:gd name="connsiteX3" fmla="*/ 1222924 w 1222924"/>
                <a:gd name="connsiteY3" fmla="*/ 670423 h 752731"/>
                <a:gd name="connsiteX0" fmla="*/ 0 w 1222924"/>
                <a:gd name="connsiteY0" fmla="*/ 682249 h 682249"/>
                <a:gd name="connsiteX1" fmla="*/ 646739 w 1222924"/>
                <a:gd name="connsiteY1" fmla="*/ 270 h 682249"/>
                <a:gd name="connsiteX2" fmla="*/ 1222924 w 1222924"/>
                <a:gd name="connsiteY2" fmla="*/ 599941 h 682249"/>
                <a:gd name="connsiteX3" fmla="*/ 1222924 w 1222924"/>
                <a:gd name="connsiteY3" fmla="*/ 599941 h 682249"/>
              </a:gdLst>
              <a:ahLst/>
              <a:cxnLst>
                <a:cxn ang="0">
                  <a:pos x="connsiteX0" y="connsiteY0"/>
                </a:cxn>
                <a:cxn ang="0">
                  <a:pos x="connsiteX1" y="connsiteY1"/>
                </a:cxn>
                <a:cxn ang="0">
                  <a:pos x="connsiteX2" y="connsiteY2"/>
                </a:cxn>
                <a:cxn ang="0">
                  <a:pos x="connsiteX3" y="connsiteY3"/>
                </a:cxn>
              </a:cxnLst>
              <a:rect l="l" t="t" r="r" b="b"/>
              <a:pathLst>
                <a:path w="1222924" h="682249">
                  <a:moveTo>
                    <a:pt x="0" y="682249"/>
                  </a:moveTo>
                  <a:cubicBezTo>
                    <a:pt x="115629" y="312844"/>
                    <a:pt x="442918" y="13988"/>
                    <a:pt x="646739" y="270"/>
                  </a:cubicBezTo>
                  <a:cubicBezTo>
                    <a:pt x="850560" y="-13448"/>
                    <a:pt x="1126893" y="499996"/>
                    <a:pt x="1222924" y="599941"/>
                  </a:cubicBezTo>
                  <a:lnTo>
                    <a:pt x="1222924" y="599941"/>
                  </a:lnTo>
                </a:path>
              </a:pathLst>
            </a:custGeom>
            <a:noFill/>
            <a:ln w="25400" cap="flat" cmpd="sng" algn="ctr">
              <a:solidFill>
                <a:schemeClr val="accent2"/>
              </a:solidFill>
              <a:prstDash val="solid"/>
            </a:ln>
            <a:effectLst/>
          </p:spPr>
          <p:txBody>
            <a:bodyPr rtlCol="0" anchor="ctr">
              <a:noAutofit/>
            </a:bodyPr>
            <a:lstStyle/>
            <a:p>
              <a:pPr algn="ctr" defTabSz="681072">
                <a:defRPr/>
              </a:pPr>
              <a:endParaRPr lang="en-US" sz="1600" kern="0" dirty="0">
                <a:solidFill>
                  <a:sysClr val="windowText" lastClr="000000"/>
                </a:solidFill>
                <a:latin typeface="Calibri"/>
              </a:endParaRPr>
            </a:p>
          </p:txBody>
        </p:sp>
        <p:sp>
          <p:nvSpPr>
            <p:cNvPr id="12" name="Can 25">
              <a:extLst>
                <a:ext uri="{FF2B5EF4-FFF2-40B4-BE49-F238E27FC236}">
                  <a16:creationId xmlns:a16="http://schemas.microsoft.com/office/drawing/2014/main" id="{A65C9021-E0A2-46DC-BC2D-C868D80FEE7D}"/>
                </a:ext>
              </a:extLst>
            </p:cNvPr>
            <p:cNvSpPr/>
            <p:nvPr/>
          </p:nvSpPr>
          <p:spPr>
            <a:xfrm>
              <a:off x="6055358" y="4397127"/>
              <a:ext cx="1246442" cy="1258133"/>
            </a:xfrm>
            <a:prstGeom prst="can">
              <a:avLst/>
            </a:prstGeom>
            <a:solidFill>
              <a:schemeClr val="accent1"/>
            </a:solidFill>
            <a:ln w="25400" cap="flat" cmpd="sng" algn="ctr">
              <a:solidFill>
                <a:schemeClr val="accent2"/>
              </a:solidFill>
              <a:prstDash val="solid"/>
            </a:ln>
            <a:effectLst/>
          </p:spPr>
          <p:txBody>
            <a:bodyPr rtlCol="0" anchor="ctr">
              <a:noAutofit/>
            </a:bodyPr>
            <a:lstStyle/>
            <a:p>
              <a:pPr algn="ctr" defTabSz="681072">
                <a:defRPr/>
              </a:pPr>
              <a:r>
                <a:rPr lang="en-US" sz="1600" kern="0" dirty="0">
                  <a:solidFill>
                    <a:sysClr val="window" lastClr="FFFFFF"/>
                  </a:solidFill>
                  <a:latin typeface="Sherman Sans Book" pitchFamily="50" charset="0"/>
                  <a:ea typeface="Sherman Sans Book" pitchFamily="50" charset="0"/>
                </a:rPr>
                <a:t>Bucket 2</a:t>
              </a:r>
            </a:p>
          </p:txBody>
        </p:sp>
        <p:sp>
          <p:nvSpPr>
            <p:cNvPr id="13" name="Freeform 26">
              <a:extLst>
                <a:ext uri="{FF2B5EF4-FFF2-40B4-BE49-F238E27FC236}">
                  <a16:creationId xmlns:a16="http://schemas.microsoft.com/office/drawing/2014/main" id="{A859EC82-927C-45A4-B0EB-5E4C6AA2B3C6}"/>
                </a:ext>
              </a:extLst>
            </p:cNvPr>
            <p:cNvSpPr/>
            <p:nvPr/>
          </p:nvSpPr>
          <p:spPr>
            <a:xfrm>
              <a:off x="6078876" y="3914769"/>
              <a:ext cx="1222924" cy="682249"/>
            </a:xfrm>
            <a:custGeom>
              <a:avLst/>
              <a:gdLst>
                <a:gd name="connsiteX0" fmla="*/ 0 w 1222924"/>
                <a:gd name="connsiteY0" fmla="*/ 752731 h 752731"/>
                <a:gd name="connsiteX1" fmla="*/ 435079 w 1222924"/>
                <a:gd name="connsiteY1" fmla="*/ 203 h 752731"/>
                <a:gd name="connsiteX2" fmla="*/ 1222924 w 1222924"/>
                <a:gd name="connsiteY2" fmla="*/ 670423 h 752731"/>
                <a:gd name="connsiteX3" fmla="*/ 1222924 w 1222924"/>
                <a:gd name="connsiteY3" fmla="*/ 670423 h 752731"/>
                <a:gd name="connsiteX0" fmla="*/ 0 w 1222924"/>
                <a:gd name="connsiteY0" fmla="*/ 682249 h 682249"/>
                <a:gd name="connsiteX1" fmla="*/ 646739 w 1222924"/>
                <a:gd name="connsiteY1" fmla="*/ 270 h 682249"/>
                <a:gd name="connsiteX2" fmla="*/ 1222924 w 1222924"/>
                <a:gd name="connsiteY2" fmla="*/ 599941 h 682249"/>
                <a:gd name="connsiteX3" fmla="*/ 1222924 w 1222924"/>
                <a:gd name="connsiteY3" fmla="*/ 599941 h 682249"/>
              </a:gdLst>
              <a:ahLst/>
              <a:cxnLst>
                <a:cxn ang="0">
                  <a:pos x="connsiteX0" y="connsiteY0"/>
                </a:cxn>
                <a:cxn ang="0">
                  <a:pos x="connsiteX1" y="connsiteY1"/>
                </a:cxn>
                <a:cxn ang="0">
                  <a:pos x="connsiteX2" y="connsiteY2"/>
                </a:cxn>
                <a:cxn ang="0">
                  <a:pos x="connsiteX3" y="connsiteY3"/>
                </a:cxn>
              </a:cxnLst>
              <a:rect l="l" t="t" r="r" b="b"/>
              <a:pathLst>
                <a:path w="1222924" h="682249">
                  <a:moveTo>
                    <a:pt x="0" y="682249"/>
                  </a:moveTo>
                  <a:cubicBezTo>
                    <a:pt x="115629" y="312844"/>
                    <a:pt x="442918" y="13988"/>
                    <a:pt x="646739" y="270"/>
                  </a:cubicBezTo>
                  <a:cubicBezTo>
                    <a:pt x="850560" y="-13448"/>
                    <a:pt x="1126893" y="499996"/>
                    <a:pt x="1222924" y="599941"/>
                  </a:cubicBezTo>
                  <a:lnTo>
                    <a:pt x="1222924" y="599941"/>
                  </a:lnTo>
                </a:path>
              </a:pathLst>
            </a:custGeom>
            <a:noFill/>
            <a:ln w="25400" cap="flat" cmpd="sng" algn="ctr">
              <a:solidFill>
                <a:schemeClr val="accent2"/>
              </a:solidFill>
              <a:prstDash val="solid"/>
            </a:ln>
            <a:effectLst/>
          </p:spPr>
          <p:txBody>
            <a:bodyPr rtlCol="0" anchor="ctr">
              <a:noAutofit/>
            </a:bodyPr>
            <a:lstStyle/>
            <a:p>
              <a:pPr algn="ctr" defTabSz="681072">
                <a:defRPr/>
              </a:pPr>
              <a:endParaRPr lang="en-US" sz="1600" kern="0" dirty="0">
                <a:solidFill>
                  <a:sysClr val="windowText" lastClr="000000"/>
                </a:solidFill>
                <a:latin typeface="Calibri"/>
              </a:endParaRPr>
            </a:p>
          </p:txBody>
        </p:sp>
      </p:grpSp>
      <p:cxnSp>
        <p:nvCxnSpPr>
          <p:cNvPr id="14" name="Straight Arrow Connector 13">
            <a:extLst>
              <a:ext uri="{FF2B5EF4-FFF2-40B4-BE49-F238E27FC236}">
                <a16:creationId xmlns:a16="http://schemas.microsoft.com/office/drawing/2014/main" id="{FDBCFC6F-B0AD-4DA2-9750-E7DCBC9B6C7E}"/>
              </a:ext>
            </a:extLst>
          </p:cNvPr>
          <p:cNvCxnSpPr/>
          <p:nvPr/>
        </p:nvCxnSpPr>
        <p:spPr>
          <a:xfrm flipV="1">
            <a:off x="2711203" y="3304896"/>
            <a:ext cx="864278" cy="8819"/>
          </a:xfrm>
          <a:prstGeom prst="straightConnector1">
            <a:avLst/>
          </a:prstGeom>
          <a:noFill/>
          <a:ln w="25400" cap="flat" cmpd="sng" algn="ctr">
            <a:solidFill>
              <a:srgbClr val="595959"/>
            </a:solidFill>
            <a:prstDash val="solid"/>
            <a:tailEnd type="arrow"/>
          </a:ln>
          <a:effectLst/>
        </p:spPr>
      </p:cxnSp>
      <p:cxnSp>
        <p:nvCxnSpPr>
          <p:cNvPr id="15" name="Straight Arrow Connector 14">
            <a:extLst>
              <a:ext uri="{FF2B5EF4-FFF2-40B4-BE49-F238E27FC236}">
                <a16:creationId xmlns:a16="http://schemas.microsoft.com/office/drawing/2014/main" id="{116E052D-7128-4B3C-BFC7-BADE2165444F}"/>
              </a:ext>
            </a:extLst>
          </p:cNvPr>
          <p:cNvCxnSpPr>
            <a:stCxn id="6" idx="2"/>
            <a:endCxn id="9" idx="1"/>
          </p:cNvCxnSpPr>
          <p:nvPr/>
        </p:nvCxnSpPr>
        <p:spPr>
          <a:xfrm flipH="1">
            <a:off x="3029003" y="3595866"/>
            <a:ext cx="1542997" cy="1146431"/>
          </a:xfrm>
          <a:prstGeom prst="straightConnector1">
            <a:avLst/>
          </a:prstGeom>
          <a:noFill/>
          <a:ln w="25400" cap="flat" cmpd="sng" algn="ctr">
            <a:solidFill>
              <a:srgbClr val="595959"/>
            </a:solidFill>
            <a:prstDash val="solid"/>
            <a:tailEnd type="arrow"/>
          </a:ln>
          <a:effectLst/>
        </p:spPr>
      </p:cxnSp>
      <p:cxnSp>
        <p:nvCxnSpPr>
          <p:cNvPr id="16" name="Straight Arrow Connector 15">
            <a:extLst>
              <a:ext uri="{FF2B5EF4-FFF2-40B4-BE49-F238E27FC236}">
                <a16:creationId xmlns:a16="http://schemas.microsoft.com/office/drawing/2014/main" id="{C91D31F4-992F-4DB6-8A6D-57B9D87C4D48}"/>
              </a:ext>
            </a:extLst>
          </p:cNvPr>
          <p:cNvCxnSpPr>
            <a:stCxn id="6" idx="2"/>
            <a:endCxn id="11" idx="1"/>
          </p:cNvCxnSpPr>
          <p:nvPr/>
        </p:nvCxnSpPr>
        <p:spPr>
          <a:xfrm>
            <a:off x="4572000" y="3595866"/>
            <a:ext cx="61741" cy="1146088"/>
          </a:xfrm>
          <a:prstGeom prst="straightConnector1">
            <a:avLst/>
          </a:prstGeom>
          <a:noFill/>
          <a:ln w="25400" cap="flat" cmpd="sng" algn="ctr">
            <a:solidFill>
              <a:srgbClr val="595959"/>
            </a:solidFill>
            <a:prstDash val="solid"/>
            <a:tailEnd type="arrow"/>
          </a:ln>
          <a:effectLst/>
        </p:spPr>
      </p:cxnSp>
      <p:cxnSp>
        <p:nvCxnSpPr>
          <p:cNvPr id="17" name="Straight Arrow Connector 16">
            <a:extLst>
              <a:ext uri="{FF2B5EF4-FFF2-40B4-BE49-F238E27FC236}">
                <a16:creationId xmlns:a16="http://schemas.microsoft.com/office/drawing/2014/main" id="{ABB3E520-614B-4596-9C6C-DCE5D1D4AA58}"/>
              </a:ext>
            </a:extLst>
          </p:cNvPr>
          <p:cNvCxnSpPr>
            <a:stCxn id="6" idx="2"/>
            <a:endCxn id="13" idx="1"/>
          </p:cNvCxnSpPr>
          <p:nvPr/>
        </p:nvCxnSpPr>
        <p:spPr>
          <a:xfrm>
            <a:off x="4572000" y="3595866"/>
            <a:ext cx="1640371" cy="1119631"/>
          </a:xfrm>
          <a:prstGeom prst="straightConnector1">
            <a:avLst/>
          </a:prstGeom>
          <a:noFill/>
          <a:ln w="25400" cap="flat" cmpd="sng" algn="ctr">
            <a:solidFill>
              <a:srgbClr val="595959"/>
            </a:solidFill>
            <a:prstDash val="solid"/>
            <a:tailEnd type="arrow"/>
          </a:ln>
          <a:effectLst/>
        </p:spPr>
      </p:cxnSp>
      <p:sp>
        <p:nvSpPr>
          <p:cNvPr id="18" name="TextBox 17">
            <a:extLst>
              <a:ext uri="{FF2B5EF4-FFF2-40B4-BE49-F238E27FC236}">
                <a16:creationId xmlns:a16="http://schemas.microsoft.com/office/drawing/2014/main" id="{70EDBABA-4FD6-40DF-8D57-5BB66E959279}"/>
              </a:ext>
            </a:extLst>
          </p:cNvPr>
          <p:cNvSpPr txBox="1"/>
          <p:nvPr/>
        </p:nvSpPr>
        <p:spPr>
          <a:xfrm>
            <a:off x="5744600" y="3525180"/>
            <a:ext cx="2313550" cy="622785"/>
          </a:xfrm>
          <a:prstGeom prst="rect">
            <a:avLst/>
          </a:prstGeom>
          <a:noFill/>
        </p:spPr>
        <p:txBody>
          <a:bodyPr wrap="square" lIns="68122" tIns="34061" rIns="68122" bIns="34061" rtlCol="0">
            <a:noAutofit/>
          </a:bodyPr>
          <a:lstStyle/>
          <a:p>
            <a:pPr defTabSz="681072">
              <a:defRPr/>
            </a:pPr>
            <a:r>
              <a:rPr lang="en-US" kern="0" dirty="0">
                <a:solidFill>
                  <a:schemeClr val="tx1">
                    <a:lumMod val="65000"/>
                    <a:lumOff val="35000"/>
                  </a:schemeClr>
                </a:solidFill>
                <a:latin typeface="Sherman Sans Book" pitchFamily="50" charset="0"/>
                <a:ea typeface="Sherman Sans Book" pitchFamily="50" charset="0"/>
              </a:rPr>
              <a:t>The table’s data are divided up into buckets</a:t>
            </a:r>
          </a:p>
        </p:txBody>
      </p:sp>
      <p:pic>
        <p:nvPicPr>
          <p:cNvPr id="19" name="Picture 18" descr="icon_job_tracker.png">
            <a:extLst>
              <a:ext uri="{FF2B5EF4-FFF2-40B4-BE49-F238E27FC236}">
                <a16:creationId xmlns:a16="http://schemas.microsoft.com/office/drawing/2014/main" id="{6E492866-9DA4-4275-885B-B0BC3FCECF3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887382" y="2326096"/>
            <a:ext cx="511920" cy="511920"/>
          </a:xfrm>
          <a:prstGeom prst="rect">
            <a:avLst/>
          </a:prstGeom>
        </p:spPr>
      </p:pic>
    </p:spTree>
    <p:extLst>
      <p:ext uri="{BB962C8B-B14F-4D97-AF65-F5344CB8AC3E}">
        <p14:creationId xmlns:p14="http://schemas.microsoft.com/office/powerpoint/2010/main" val="3233792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4AEA-6626-4A3F-BEB9-616DCC306109}"/>
              </a:ext>
            </a:extLst>
          </p:cNvPr>
          <p:cNvSpPr>
            <a:spLocks noGrp="1"/>
          </p:cNvSpPr>
          <p:nvPr>
            <p:ph type="title"/>
          </p:nvPr>
        </p:nvSpPr>
        <p:spPr/>
        <p:txBody>
          <a:bodyPr>
            <a:noAutofit/>
          </a:bodyPr>
          <a:lstStyle/>
          <a:p>
            <a:r>
              <a:rPr lang="en-US" dirty="0"/>
              <a:t>Bucket Tables</a:t>
            </a:r>
            <a:endParaRPr lang="en-IN" dirty="0"/>
          </a:p>
        </p:txBody>
      </p:sp>
      <p:sp>
        <p:nvSpPr>
          <p:cNvPr id="3" name="Content Placeholder 2">
            <a:extLst>
              <a:ext uri="{FF2B5EF4-FFF2-40B4-BE49-F238E27FC236}">
                <a16:creationId xmlns:a16="http://schemas.microsoft.com/office/drawing/2014/main" id="{5D71CC27-F9E6-49A7-BE6A-E101F6D6B1D8}"/>
              </a:ext>
            </a:extLst>
          </p:cNvPr>
          <p:cNvSpPr>
            <a:spLocks noGrp="1"/>
          </p:cNvSpPr>
          <p:nvPr>
            <p:ph idx="4294967295"/>
          </p:nvPr>
        </p:nvSpPr>
        <p:spPr>
          <a:xfrm>
            <a:off x="768096" y="2286000"/>
            <a:ext cx="7290055" cy="2235200"/>
          </a:xfrm>
        </p:spPr>
        <p:txBody>
          <a:bodyPr>
            <a:noAutofit/>
          </a:bodyPr>
          <a:lstStyle/>
          <a:p>
            <a:pPr marL="90000" marR="68122" indent="0" defTabSz="340536">
              <a:spcBef>
                <a:spcPts val="1349"/>
              </a:spcBef>
              <a:buNone/>
              <a:defRPr/>
            </a:pPr>
            <a:r>
              <a:rPr lang="en-US" dirty="0">
                <a:solidFill>
                  <a:schemeClr val="tx1"/>
                </a:solidFill>
                <a:latin typeface="Consolas" panose="020B0609020204030204" pitchFamily="49" charset="0"/>
                <a:ea typeface="ＭＳ 明朝"/>
                <a:cs typeface="Courier New" panose="02070309020205020404" pitchFamily="49" charset="0"/>
              </a:rPr>
              <a:t>CREATE TABLE Customers (</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id int,</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username string,</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zip int</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a:t>
            </a:r>
          </a:p>
          <a:p>
            <a:pPr marL="90000" marR="68122" indent="0" defTabSz="340536">
              <a:spcBef>
                <a:spcPts val="0"/>
              </a:spcBef>
              <a:spcAft>
                <a:spcPts val="1349"/>
              </a:spcAft>
              <a:buNone/>
              <a:defRPr/>
            </a:pPr>
            <a:r>
              <a:rPr lang="en-US" b="1" dirty="0">
                <a:solidFill>
                  <a:schemeClr val="tx1"/>
                </a:solidFill>
                <a:latin typeface="Consolas" panose="020B0609020204030204" pitchFamily="49" charset="0"/>
                <a:ea typeface="ＭＳ 明朝"/>
                <a:cs typeface="Courier New" panose="02070309020205020404" pitchFamily="49" charset="0"/>
              </a:rPr>
              <a:t>CLUSTERED BY (zip) INTO 5 BUCKETS;</a:t>
            </a:r>
            <a:endParaRPr lang="en-US" dirty="0">
              <a:solidFill>
                <a:schemeClr val="tx1"/>
              </a:solidFill>
              <a:latin typeface="Consolas" panose="020B0609020204030204" pitchFamily="49" charset="0"/>
              <a:ea typeface="ＭＳ 明朝"/>
              <a:cs typeface="Courier New" panose="02070309020205020404" pitchFamily="49" charset="0"/>
            </a:endParaRPr>
          </a:p>
        </p:txBody>
      </p:sp>
      <p:sp>
        <p:nvSpPr>
          <p:cNvPr id="4" name="Footer Placeholder 3">
            <a:extLst>
              <a:ext uri="{FF2B5EF4-FFF2-40B4-BE49-F238E27FC236}">
                <a16:creationId xmlns:a16="http://schemas.microsoft.com/office/drawing/2014/main" id="{C9B46DD6-83D4-4931-8F21-2A75F3B108D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184C5B2-C2CB-4531-8EC0-E1697F06B916}"/>
              </a:ext>
            </a:extLst>
          </p:cNvPr>
          <p:cNvSpPr>
            <a:spLocks noGrp="1"/>
          </p:cNvSpPr>
          <p:nvPr>
            <p:ph type="sldNum" sz="quarter" idx="12"/>
          </p:nvPr>
        </p:nvSpPr>
        <p:spPr/>
        <p:txBody>
          <a:bodyPr>
            <a:noAutofit/>
          </a:bodyPr>
          <a:lstStyle/>
          <a:p>
            <a:fld id="{4FAB73BC-B049-4115-A692-8D63A059BFB8}" type="slidenum">
              <a:rPr lang="en-US" smtClean="0"/>
              <a:t>64</a:t>
            </a:fld>
            <a:endParaRPr lang="en-US" dirty="0"/>
          </a:p>
        </p:txBody>
      </p:sp>
      <p:sp>
        <p:nvSpPr>
          <p:cNvPr id="6" name="Rectangle 5">
            <a:extLst>
              <a:ext uri="{FF2B5EF4-FFF2-40B4-BE49-F238E27FC236}">
                <a16:creationId xmlns:a16="http://schemas.microsoft.com/office/drawing/2014/main" id="{BDA2D2E0-5331-48BE-AF6F-F573A891AF5B}"/>
              </a:ext>
            </a:extLst>
          </p:cNvPr>
          <p:cNvSpPr/>
          <p:nvPr/>
        </p:nvSpPr>
        <p:spPr>
          <a:xfrm>
            <a:off x="801962" y="2170959"/>
            <a:ext cx="7243743" cy="2468774"/>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8786607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4AEA-6626-4A3F-BEB9-616DCC306109}"/>
              </a:ext>
            </a:extLst>
          </p:cNvPr>
          <p:cNvSpPr>
            <a:spLocks noGrp="1"/>
          </p:cNvSpPr>
          <p:nvPr>
            <p:ph type="title"/>
          </p:nvPr>
        </p:nvSpPr>
        <p:spPr/>
        <p:txBody>
          <a:bodyPr>
            <a:noAutofit/>
          </a:bodyPr>
          <a:lstStyle/>
          <a:p>
            <a:r>
              <a:rPr lang="en-US" dirty="0"/>
              <a:t>Skewed Tables</a:t>
            </a:r>
            <a:endParaRPr lang="en-IN" dirty="0"/>
          </a:p>
        </p:txBody>
      </p:sp>
      <p:sp>
        <p:nvSpPr>
          <p:cNvPr id="3" name="Content Placeholder 2">
            <a:extLst>
              <a:ext uri="{FF2B5EF4-FFF2-40B4-BE49-F238E27FC236}">
                <a16:creationId xmlns:a16="http://schemas.microsoft.com/office/drawing/2014/main" id="{5D71CC27-F9E6-49A7-BE6A-E101F6D6B1D8}"/>
              </a:ext>
            </a:extLst>
          </p:cNvPr>
          <p:cNvSpPr>
            <a:spLocks noGrp="1"/>
          </p:cNvSpPr>
          <p:nvPr>
            <p:ph idx="4294967295"/>
          </p:nvPr>
        </p:nvSpPr>
        <p:spPr>
          <a:xfrm>
            <a:off x="768096" y="2286000"/>
            <a:ext cx="7290055" cy="2487169"/>
          </a:xfrm>
        </p:spPr>
        <p:txBody>
          <a:bodyPr>
            <a:noAutofit/>
          </a:bodyPr>
          <a:lstStyle/>
          <a:p>
            <a:pPr marL="90000" marR="68122" indent="0" defTabSz="340536">
              <a:spcBef>
                <a:spcPts val="1349"/>
              </a:spcBef>
              <a:buNone/>
              <a:defRPr/>
            </a:pPr>
            <a:r>
              <a:rPr lang="en-US" dirty="0">
                <a:solidFill>
                  <a:schemeClr val="tx1"/>
                </a:solidFill>
                <a:latin typeface="Consolas" panose="020B0609020204030204" pitchFamily="49" charset="0"/>
                <a:ea typeface="ＭＳ 明朝"/>
                <a:cs typeface="Courier New" panose="02070309020205020404" pitchFamily="49" charset="0"/>
              </a:rPr>
              <a:t>CREATE TABLE Customers (</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id int,</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username string,</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    zip int</a:t>
            </a:r>
          </a:p>
          <a:p>
            <a:pPr marL="90000" marR="68122" indent="0" defTabSz="340536">
              <a:spcBef>
                <a:spcPts val="0"/>
              </a:spcBef>
              <a:buNone/>
              <a:defRPr/>
            </a:pPr>
            <a:r>
              <a:rPr lang="en-US" dirty="0">
                <a:solidFill>
                  <a:schemeClr val="tx1"/>
                </a:solidFill>
                <a:latin typeface="Consolas" panose="020B0609020204030204" pitchFamily="49" charset="0"/>
                <a:ea typeface="ＭＳ 明朝"/>
                <a:cs typeface="Courier New" panose="02070309020205020404" pitchFamily="49" charset="0"/>
              </a:rPr>
              <a:t>)</a:t>
            </a:r>
          </a:p>
          <a:p>
            <a:pPr marL="90000" marR="68122" indent="0" defTabSz="340536">
              <a:spcBef>
                <a:spcPts val="0"/>
              </a:spcBef>
              <a:spcAft>
                <a:spcPts val="1349"/>
              </a:spcAft>
              <a:buNone/>
              <a:defRPr/>
            </a:pPr>
            <a:r>
              <a:rPr lang="en-US" b="1" dirty="0">
                <a:solidFill>
                  <a:schemeClr val="tx1"/>
                </a:solidFill>
                <a:latin typeface="Consolas" panose="020B0609020204030204" pitchFamily="49" charset="0"/>
                <a:ea typeface="ＭＳ 明朝"/>
                <a:cs typeface="Courier New" panose="02070309020205020404" pitchFamily="49" charset="0"/>
              </a:rPr>
              <a:t>SKEWED BY (zip) ON (57701, 57702)</a:t>
            </a:r>
            <a:br>
              <a:rPr lang="en-US" b="1" dirty="0">
                <a:solidFill>
                  <a:schemeClr val="tx1"/>
                </a:solidFill>
                <a:latin typeface="Consolas" panose="020B0609020204030204" pitchFamily="49" charset="0"/>
                <a:ea typeface="ＭＳ 明朝"/>
                <a:cs typeface="Courier New" panose="02070309020205020404" pitchFamily="49" charset="0"/>
              </a:rPr>
            </a:br>
            <a:r>
              <a:rPr lang="en-US" b="1" dirty="0">
                <a:solidFill>
                  <a:schemeClr val="tx1"/>
                </a:solidFill>
                <a:latin typeface="Consolas" panose="020B0609020204030204" pitchFamily="49" charset="0"/>
                <a:ea typeface="ＭＳ 明朝"/>
                <a:cs typeface="Courier New" panose="02070309020205020404" pitchFamily="49" charset="0"/>
              </a:rPr>
              <a:t>STORED as DIRECTORIES</a:t>
            </a:r>
            <a:r>
              <a:rPr lang="en-US" dirty="0">
                <a:solidFill>
                  <a:schemeClr val="tx1"/>
                </a:solidFill>
                <a:latin typeface="Consolas" panose="020B0609020204030204" pitchFamily="49" charset="0"/>
                <a:ea typeface="ＭＳ 明朝"/>
                <a:cs typeface="Courier New" panose="02070309020205020404" pitchFamily="49" charset="0"/>
              </a:rPr>
              <a:t>;</a:t>
            </a:r>
          </a:p>
        </p:txBody>
      </p:sp>
      <p:sp>
        <p:nvSpPr>
          <p:cNvPr id="4" name="Footer Placeholder 3">
            <a:extLst>
              <a:ext uri="{FF2B5EF4-FFF2-40B4-BE49-F238E27FC236}">
                <a16:creationId xmlns:a16="http://schemas.microsoft.com/office/drawing/2014/main" id="{C9B46DD6-83D4-4931-8F21-2A75F3B108D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184C5B2-C2CB-4531-8EC0-E1697F06B916}"/>
              </a:ext>
            </a:extLst>
          </p:cNvPr>
          <p:cNvSpPr>
            <a:spLocks noGrp="1"/>
          </p:cNvSpPr>
          <p:nvPr>
            <p:ph type="sldNum" sz="quarter" idx="12"/>
          </p:nvPr>
        </p:nvSpPr>
        <p:spPr/>
        <p:txBody>
          <a:bodyPr>
            <a:noAutofit/>
          </a:bodyPr>
          <a:lstStyle/>
          <a:p>
            <a:fld id="{4FAB73BC-B049-4115-A692-8D63A059BFB8}" type="slidenum">
              <a:rPr lang="en-US" smtClean="0"/>
              <a:t>65</a:t>
            </a:fld>
            <a:endParaRPr lang="en-US" dirty="0"/>
          </a:p>
        </p:txBody>
      </p:sp>
      <p:sp>
        <p:nvSpPr>
          <p:cNvPr id="6" name="Rectangle 5">
            <a:extLst>
              <a:ext uri="{FF2B5EF4-FFF2-40B4-BE49-F238E27FC236}">
                <a16:creationId xmlns:a16="http://schemas.microsoft.com/office/drawing/2014/main" id="{BDA2D2E0-5331-48BE-AF6F-F573A891AF5B}"/>
              </a:ext>
            </a:extLst>
          </p:cNvPr>
          <p:cNvSpPr/>
          <p:nvPr/>
        </p:nvSpPr>
        <p:spPr>
          <a:xfrm>
            <a:off x="801962" y="2170958"/>
            <a:ext cx="7243743" cy="280744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2001830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2F1754-FEF6-40C9-BE3C-AC95EF643C48}"/>
              </a:ext>
            </a:extLst>
          </p:cNvPr>
          <p:cNvSpPr>
            <a:spLocks noGrp="1"/>
          </p:cNvSpPr>
          <p:nvPr>
            <p:ph type="title"/>
          </p:nvPr>
        </p:nvSpPr>
        <p:spPr/>
        <p:txBody>
          <a:bodyPr/>
          <a:lstStyle/>
          <a:p>
            <a:r>
              <a:rPr lang="en-US" dirty="0"/>
              <a:t>Demo: Partition</a:t>
            </a:r>
          </a:p>
        </p:txBody>
      </p:sp>
      <p:sp>
        <p:nvSpPr>
          <p:cNvPr id="3" name="Content Placeholder 2">
            <a:extLst>
              <a:ext uri="{FF2B5EF4-FFF2-40B4-BE49-F238E27FC236}">
                <a16:creationId xmlns:a16="http://schemas.microsoft.com/office/drawing/2014/main" id="{C9C7396A-1F7F-4C86-8F87-102B828A39D7}"/>
              </a:ext>
            </a:extLst>
          </p:cNvPr>
          <p:cNvSpPr>
            <a:spLocks noGrp="1"/>
          </p:cNvSpPr>
          <p:nvPr>
            <p:ph idx="4294967295"/>
          </p:nvPr>
        </p:nvSpPr>
        <p:spPr>
          <a:xfrm>
            <a:off x="768096" y="2286000"/>
            <a:ext cx="7290055" cy="4023360"/>
          </a:xfrm>
        </p:spPr>
        <p:txBody>
          <a:bodyPr/>
          <a:lstStyle/>
          <a:p>
            <a:r>
              <a:rPr lang="en-US" dirty="0"/>
              <a:t>Let’s create a partitioned table.</a:t>
            </a:r>
          </a:p>
          <a:p>
            <a:r>
              <a:rPr lang="en-US" dirty="0"/>
              <a:t>Change settings to allow Hive to load into the table.</a:t>
            </a:r>
          </a:p>
          <a:p>
            <a:r>
              <a:rPr lang="en-US" dirty="0"/>
              <a:t>Load into the table with an INSERT… SELECT. </a:t>
            </a:r>
          </a:p>
        </p:txBody>
      </p:sp>
      <p:sp>
        <p:nvSpPr>
          <p:cNvPr id="4" name="Footer Placeholder 3">
            <a:extLst>
              <a:ext uri="{FF2B5EF4-FFF2-40B4-BE49-F238E27FC236}">
                <a16:creationId xmlns:a16="http://schemas.microsoft.com/office/drawing/2014/main" id="{BCE1AFB2-244F-40E3-B28E-AAE29A26FE25}"/>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4293DC4-BE7C-41EB-8C24-C1F7FC8B0A78}"/>
              </a:ext>
            </a:extLst>
          </p:cNvPr>
          <p:cNvSpPr>
            <a:spLocks noGrp="1"/>
          </p:cNvSpPr>
          <p:nvPr>
            <p:ph type="sldNum" sz="quarter" idx="12"/>
          </p:nvPr>
        </p:nvSpPr>
        <p:spPr/>
        <p:txBody>
          <a:bodyPr/>
          <a:lstStyle/>
          <a:p>
            <a:fld id="{4FAB73BC-B049-4115-A692-8D63A059BFB8}" type="slidenum">
              <a:rPr lang="en-US" smtClean="0"/>
              <a:pPr/>
              <a:t>66</a:t>
            </a:fld>
            <a:endParaRPr lang="en-US" dirty="0"/>
          </a:p>
        </p:txBody>
      </p:sp>
    </p:spTree>
    <p:extLst>
      <p:ext uri="{BB962C8B-B14F-4D97-AF65-F5344CB8AC3E}">
        <p14:creationId xmlns:p14="http://schemas.microsoft.com/office/powerpoint/2010/main" val="24410078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DA516F1-E531-4D1F-B0FB-4EC6BEA9DE7E}"/>
              </a:ext>
            </a:extLst>
          </p:cNvPr>
          <p:cNvSpPr>
            <a:spLocks noGrp="1"/>
          </p:cNvSpPr>
          <p:nvPr>
            <p:ph type="title"/>
          </p:nvPr>
        </p:nvSpPr>
        <p:spPr>
          <a:xfrm>
            <a:off x="482600" y="643467"/>
            <a:ext cx="5373505" cy="5571066"/>
          </a:xfrm>
        </p:spPr>
        <p:txBody>
          <a:bodyPr vert="horz" lIns="91440" tIns="45720" rIns="91440" bIns="45720" rtlCol="0" anchor="ctr">
            <a:normAutofit/>
          </a:bodyPr>
          <a:lstStyle/>
          <a:p>
            <a:pPr algn="r">
              <a:lnSpc>
                <a:spcPct val="80000"/>
              </a:lnSpc>
            </a:pPr>
            <a:r>
              <a:rPr lang="en-US" sz="5700" cap="all" spc="200">
                <a:solidFill>
                  <a:schemeClr val="tx1">
                    <a:alpha val="80000"/>
                  </a:schemeClr>
                </a:solidFill>
                <a:latin typeface="+mj-lt"/>
                <a:ea typeface="+mj-ea"/>
                <a:cs typeface="+mj-cs"/>
              </a:rPr>
              <a:t>Query Output Options</a:t>
            </a:r>
          </a:p>
        </p:txBody>
      </p:sp>
      <p:sp>
        <p:nvSpPr>
          <p:cNvPr id="7" name="Content Placeholder 6">
            <a:extLst>
              <a:ext uri="{FF2B5EF4-FFF2-40B4-BE49-F238E27FC236}">
                <a16:creationId xmlns:a16="http://schemas.microsoft.com/office/drawing/2014/main" id="{9AA5C61B-704B-4801-ADEA-7B10C9B1BF02}"/>
              </a:ext>
            </a:extLst>
          </p:cNvPr>
          <p:cNvSpPr>
            <a:spLocks noGrp="1"/>
          </p:cNvSpPr>
          <p:nvPr>
            <p:ph idx="1"/>
          </p:nvPr>
        </p:nvSpPr>
        <p:spPr>
          <a:xfrm>
            <a:off x="6338706" y="643467"/>
            <a:ext cx="2322694" cy="5571066"/>
          </a:xfrm>
        </p:spPr>
        <p:txBody>
          <a:bodyPr vert="horz" lIns="91440" tIns="45720" rIns="91440" bIns="45720" rtlCol="0" anchor="ctr">
            <a:normAutofit/>
          </a:bodyPr>
          <a:lstStyle/>
          <a:p>
            <a:pPr marL="0" indent="0">
              <a:spcBef>
                <a:spcPts val="0"/>
              </a:spcBef>
              <a:spcAft>
                <a:spcPts val="200"/>
              </a:spcAft>
              <a:buClr>
                <a:schemeClr val="accent1"/>
              </a:buClr>
              <a:buNone/>
            </a:pPr>
            <a:r>
              <a:rPr lang="en-US" sz="2800" dirty="0">
                <a:solidFill>
                  <a:schemeClr val="tx1">
                    <a:lumMod val="95000"/>
                    <a:lumOff val="5000"/>
                  </a:schemeClr>
                </a:solidFill>
                <a:latin typeface="+mn-lt"/>
                <a:ea typeface="+mn-ea"/>
                <a:cs typeface="+mn-cs"/>
              </a:rPr>
              <a:t>Saving Hive Query Output to HDFS</a:t>
            </a:r>
          </a:p>
        </p:txBody>
      </p:sp>
      <p:cxnSp>
        <p:nvCxnSpPr>
          <p:cNvPr id="20" name="Straight Connector 19">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04703"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EEBE8F7-DDA3-4D62-8B36-AC42F329200D}"/>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4A1B0BEA-8C5E-4B1A-99C7-EC97BD14A5A0}"/>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67</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41617663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F4AEA-6626-4A3F-BEB9-616DCC306109}"/>
              </a:ext>
            </a:extLst>
          </p:cNvPr>
          <p:cNvSpPr>
            <a:spLocks noGrp="1"/>
          </p:cNvSpPr>
          <p:nvPr>
            <p:ph type="title"/>
          </p:nvPr>
        </p:nvSpPr>
        <p:spPr/>
        <p:txBody>
          <a:bodyPr>
            <a:noAutofit/>
          </a:bodyPr>
          <a:lstStyle/>
          <a:p>
            <a:r>
              <a:rPr lang="en-US" dirty="0"/>
              <a:t>Create a Table From a Query</a:t>
            </a:r>
            <a:endParaRPr lang="en-IN" dirty="0"/>
          </a:p>
        </p:txBody>
      </p:sp>
      <p:sp>
        <p:nvSpPr>
          <p:cNvPr id="3" name="Content Placeholder 2">
            <a:extLst>
              <a:ext uri="{FF2B5EF4-FFF2-40B4-BE49-F238E27FC236}">
                <a16:creationId xmlns:a16="http://schemas.microsoft.com/office/drawing/2014/main" id="{5D71CC27-F9E6-49A7-BE6A-E101F6D6B1D8}"/>
              </a:ext>
            </a:extLst>
          </p:cNvPr>
          <p:cNvSpPr>
            <a:spLocks noGrp="1"/>
          </p:cNvSpPr>
          <p:nvPr>
            <p:ph idx="4294967295"/>
          </p:nvPr>
        </p:nvSpPr>
        <p:spPr>
          <a:xfrm>
            <a:off x="768096" y="2286000"/>
            <a:ext cx="7290055" cy="1291137"/>
          </a:xfrm>
        </p:spPr>
        <p:txBody>
          <a:bodyPr>
            <a:noAutofit/>
          </a:bodyPr>
          <a:lstStyle/>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CREATE TABLE lastest_cusomters</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AS SELECT * FROM customers</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WHERE reg_year = 2018;</a:t>
            </a:r>
          </a:p>
        </p:txBody>
      </p:sp>
      <p:sp>
        <p:nvSpPr>
          <p:cNvPr id="4" name="Footer Placeholder 3">
            <a:extLst>
              <a:ext uri="{FF2B5EF4-FFF2-40B4-BE49-F238E27FC236}">
                <a16:creationId xmlns:a16="http://schemas.microsoft.com/office/drawing/2014/main" id="{C9B46DD6-83D4-4931-8F21-2A75F3B108D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184C5B2-C2CB-4531-8EC0-E1697F06B916}"/>
              </a:ext>
            </a:extLst>
          </p:cNvPr>
          <p:cNvSpPr>
            <a:spLocks noGrp="1"/>
          </p:cNvSpPr>
          <p:nvPr>
            <p:ph type="sldNum" sz="quarter" idx="12"/>
          </p:nvPr>
        </p:nvSpPr>
        <p:spPr/>
        <p:txBody>
          <a:bodyPr>
            <a:noAutofit/>
          </a:bodyPr>
          <a:lstStyle/>
          <a:p>
            <a:fld id="{4FAB73BC-B049-4115-A692-8D63A059BFB8}" type="slidenum">
              <a:rPr lang="en-US" smtClean="0"/>
              <a:t>68</a:t>
            </a:fld>
            <a:endParaRPr lang="en-US" dirty="0"/>
          </a:p>
        </p:txBody>
      </p:sp>
      <p:sp>
        <p:nvSpPr>
          <p:cNvPr id="6" name="Rectangle 5">
            <a:extLst>
              <a:ext uri="{FF2B5EF4-FFF2-40B4-BE49-F238E27FC236}">
                <a16:creationId xmlns:a16="http://schemas.microsoft.com/office/drawing/2014/main" id="{BDA2D2E0-5331-48BE-AF6F-F573A891AF5B}"/>
              </a:ext>
            </a:extLst>
          </p:cNvPr>
          <p:cNvSpPr/>
          <p:nvPr/>
        </p:nvSpPr>
        <p:spPr>
          <a:xfrm>
            <a:off x="801962" y="2170959"/>
            <a:ext cx="7243743" cy="1499616"/>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598899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C2AE0-E4F5-445F-A3A2-E45BCEDADE68}"/>
              </a:ext>
            </a:extLst>
          </p:cNvPr>
          <p:cNvSpPr>
            <a:spLocks noGrp="1"/>
          </p:cNvSpPr>
          <p:nvPr>
            <p:ph type="title"/>
          </p:nvPr>
        </p:nvSpPr>
        <p:spPr/>
        <p:txBody>
          <a:bodyPr>
            <a:noAutofit/>
          </a:bodyPr>
          <a:lstStyle/>
          <a:p>
            <a:r>
              <a:rPr lang="en-US" dirty="0"/>
              <a:t>Create a Table Storage Formats</a:t>
            </a:r>
            <a:endParaRPr lang="en-IN" dirty="0"/>
          </a:p>
        </p:txBody>
      </p:sp>
      <p:sp>
        <p:nvSpPr>
          <p:cNvPr id="3" name="Content Placeholder 2">
            <a:extLst>
              <a:ext uri="{FF2B5EF4-FFF2-40B4-BE49-F238E27FC236}">
                <a16:creationId xmlns:a16="http://schemas.microsoft.com/office/drawing/2014/main" id="{CE0B78F7-4614-4F91-ADCC-79569668CEF2}"/>
              </a:ext>
            </a:extLst>
          </p:cNvPr>
          <p:cNvSpPr>
            <a:spLocks noGrp="1"/>
          </p:cNvSpPr>
          <p:nvPr>
            <p:ph idx="4294967295"/>
          </p:nvPr>
        </p:nvSpPr>
        <p:spPr>
          <a:xfrm>
            <a:off x="768096" y="4555066"/>
            <a:ext cx="7290055" cy="1754293"/>
          </a:xfrm>
        </p:spPr>
        <p:txBody>
          <a:bodyPr>
            <a:noAutofit/>
          </a:bodyPr>
          <a:lstStyle/>
          <a:p>
            <a:r>
              <a:rPr lang="en-US" dirty="0"/>
              <a:t>The default format is TEXTFILE </a:t>
            </a:r>
          </a:p>
          <a:p>
            <a:r>
              <a:rPr lang="en-US" dirty="0"/>
              <a:t>The same as adding STORED AS TEXTFILE</a:t>
            </a:r>
          </a:p>
        </p:txBody>
      </p:sp>
      <p:sp>
        <p:nvSpPr>
          <p:cNvPr id="4" name="Footer Placeholder 3">
            <a:extLst>
              <a:ext uri="{FF2B5EF4-FFF2-40B4-BE49-F238E27FC236}">
                <a16:creationId xmlns:a16="http://schemas.microsoft.com/office/drawing/2014/main" id="{8416062D-8ABA-4CF8-9FAF-DEFE67EF373B}"/>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D51920A-191F-436C-9DFA-5C70232780F4}"/>
              </a:ext>
            </a:extLst>
          </p:cNvPr>
          <p:cNvSpPr>
            <a:spLocks noGrp="1"/>
          </p:cNvSpPr>
          <p:nvPr>
            <p:ph type="sldNum" sz="quarter" idx="12"/>
          </p:nvPr>
        </p:nvSpPr>
        <p:spPr/>
        <p:txBody>
          <a:bodyPr>
            <a:noAutofit/>
          </a:bodyPr>
          <a:lstStyle/>
          <a:p>
            <a:fld id="{4FAB73BC-B049-4115-A692-8D63A059BFB8}" type="slidenum">
              <a:rPr lang="en-US" smtClean="0"/>
              <a:t>69</a:t>
            </a:fld>
            <a:endParaRPr lang="en-US" dirty="0"/>
          </a:p>
        </p:txBody>
      </p:sp>
      <p:sp>
        <p:nvSpPr>
          <p:cNvPr id="6" name="Content Placeholder 2">
            <a:extLst>
              <a:ext uri="{FF2B5EF4-FFF2-40B4-BE49-F238E27FC236}">
                <a16:creationId xmlns:a16="http://schemas.microsoft.com/office/drawing/2014/main" id="{D2E72926-062E-46DC-8161-7A90F4B58360}"/>
              </a:ext>
            </a:extLst>
          </p:cNvPr>
          <p:cNvSpPr txBox="1">
            <a:spLocks/>
          </p:cNvSpPr>
          <p:nvPr/>
        </p:nvSpPr>
        <p:spPr>
          <a:xfrm>
            <a:off x="768096" y="2276475"/>
            <a:ext cx="7290055" cy="2117246"/>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CREATE TABLE lastest_customers</a:t>
            </a:r>
          </a:p>
          <a:p>
            <a:pPr marL="90000" indent="0" defTabSz="340536">
              <a:buNone/>
              <a:defRPr/>
            </a:pPr>
            <a:r>
              <a:rPr lang="en-US" b="1" dirty="0">
                <a:solidFill>
                  <a:schemeClr val="tx1"/>
                </a:solidFill>
                <a:latin typeface="Consolas" panose="020B0609020204030204" pitchFamily="49" charset="0"/>
                <a:cs typeface="Courier New" panose="02070309020205020404" pitchFamily="49" charset="0"/>
              </a:rPr>
              <a:t>STORED AS AVRO | ORC | PARQUET | JSONFILE</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AS SELECT * FROM customers</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WHERE reg_year = 2018;</a:t>
            </a:r>
          </a:p>
        </p:txBody>
      </p:sp>
      <p:sp>
        <p:nvSpPr>
          <p:cNvPr id="7" name="Rectangle 6">
            <a:extLst>
              <a:ext uri="{FF2B5EF4-FFF2-40B4-BE49-F238E27FC236}">
                <a16:creationId xmlns:a16="http://schemas.microsoft.com/office/drawing/2014/main" id="{9A99CFF3-A648-40E8-B19D-A9837ECC3A5E}"/>
              </a:ext>
            </a:extLst>
          </p:cNvPr>
          <p:cNvSpPr/>
          <p:nvPr/>
        </p:nvSpPr>
        <p:spPr>
          <a:xfrm>
            <a:off x="801962" y="2170959"/>
            <a:ext cx="7243743" cy="222276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562439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A9437-5CFF-4025-B8A4-48CCB9B38808}"/>
              </a:ext>
            </a:extLst>
          </p:cNvPr>
          <p:cNvSpPr>
            <a:spLocks noGrp="1"/>
          </p:cNvSpPr>
          <p:nvPr>
            <p:ph type="title"/>
          </p:nvPr>
        </p:nvSpPr>
        <p:spPr/>
        <p:txBody>
          <a:bodyPr/>
          <a:lstStyle/>
          <a:p>
            <a:pPr>
              <a:lnSpc>
                <a:spcPct val="100000"/>
              </a:lnSpc>
            </a:pPr>
            <a:r>
              <a:rPr lang="en-US" dirty="0"/>
              <a:t>Demo: Launching Pig</a:t>
            </a:r>
            <a:endParaRPr lang="en-IN" dirty="0"/>
          </a:p>
        </p:txBody>
      </p:sp>
      <p:sp>
        <p:nvSpPr>
          <p:cNvPr id="3" name="Content Placeholder 2">
            <a:extLst>
              <a:ext uri="{FF2B5EF4-FFF2-40B4-BE49-F238E27FC236}">
                <a16:creationId xmlns:a16="http://schemas.microsoft.com/office/drawing/2014/main" id="{BC7BD8CC-BEE5-41E7-85CA-8642E185842D}"/>
              </a:ext>
            </a:extLst>
          </p:cNvPr>
          <p:cNvSpPr>
            <a:spLocks noGrp="1"/>
          </p:cNvSpPr>
          <p:nvPr>
            <p:ph idx="4294967295"/>
          </p:nvPr>
        </p:nvSpPr>
        <p:spPr>
          <a:xfrm>
            <a:off x="768096" y="2286000"/>
            <a:ext cx="7290055" cy="4023360"/>
          </a:xfrm>
        </p:spPr>
        <p:txBody>
          <a:bodyPr/>
          <a:lstStyle/>
          <a:p>
            <a:r>
              <a:rPr lang="en-US" dirty="0"/>
              <a:t>Open the grunt shell</a:t>
            </a:r>
          </a:p>
          <a:p>
            <a:r>
              <a:rPr lang="en-US" dirty="0"/>
              <a:t>Reduce the noise!</a:t>
            </a:r>
          </a:p>
          <a:p>
            <a:r>
              <a:rPr lang="en-US" dirty="0"/>
              <a:t>Execute HDFS commands</a:t>
            </a:r>
          </a:p>
          <a:p>
            <a:r>
              <a:rPr lang="en-US" dirty="0"/>
              <a:t>Loading data into a relation</a:t>
            </a:r>
          </a:p>
          <a:p>
            <a:r>
              <a:rPr lang="en-US" dirty="0"/>
              <a:t>Dumping a relation</a:t>
            </a:r>
          </a:p>
        </p:txBody>
      </p:sp>
      <p:sp>
        <p:nvSpPr>
          <p:cNvPr id="4" name="Footer Placeholder 3">
            <a:extLst>
              <a:ext uri="{FF2B5EF4-FFF2-40B4-BE49-F238E27FC236}">
                <a16:creationId xmlns:a16="http://schemas.microsoft.com/office/drawing/2014/main" id="{964C03E4-55AD-411B-8DEC-97637870BF8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8B733DD-FDF0-489A-B3B3-824496C0019C}"/>
              </a:ext>
            </a:extLst>
          </p:cNvPr>
          <p:cNvSpPr>
            <a:spLocks noGrp="1"/>
          </p:cNvSpPr>
          <p:nvPr>
            <p:ph type="sldNum" sz="quarter" idx="12"/>
          </p:nvPr>
        </p:nvSpPr>
        <p:spPr/>
        <p:txBody>
          <a:bodyPr/>
          <a:lstStyle/>
          <a:p>
            <a:fld id="{4FAB73BC-B049-4115-A692-8D63A059BFB8}" type="slidenum">
              <a:rPr lang="en-US" smtClean="0"/>
              <a:t>7</a:t>
            </a:fld>
            <a:endParaRPr lang="en-US" dirty="0"/>
          </a:p>
        </p:txBody>
      </p:sp>
    </p:spTree>
    <p:extLst>
      <p:ext uri="{BB962C8B-B14F-4D97-AF65-F5344CB8AC3E}">
        <p14:creationId xmlns:p14="http://schemas.microsoft.com/office/powerpoint/2010/main" val="709020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18957-892C-48E4-8CB7-ECFFCA0CA547}"/>
              </a:ext>
            </a:extLst>
          </p:cNvPr>
          <p:cNvSpPr>
            <a:spLocks noGrp="1"/>
          </p:cNvSpPr>
          <p:nvPr>
            <p:ph type="title"/>
          </p:nvPr>
        </p:nvSpPr>
        <p:spPr/>
        <p:txBody>
          <a:bodyPr/>
          <a:lstStyle/>
          <a:p>
            <a:r>
              <a:rPr lang="en-US" dirty="0"/>
              <a:t>File Formats</a:t>
            </a:r>
          </a:p>
        </p:txBody>
      </p:sp>
      <p:sp>
        <p:nvSpPr>
          <p:cNvPr id="5" name="Content Placeholder 4">
            <a:extLst>
              <a:ext uri="{FF2B5EF4-FFF2-40B4-BE49-F238E27FC236}">
                <a16:creationId xmlns:a16="http://schemas.microsoft.com/office/drawing/2014/main" id="{8AFB801D-31C5-45EB-A7D8-B33E8933AF02}"/>
              </a:ext>
            </a:extLst>
          </p:cNvPr>
          <p:cNvSpPr>
            <a:spLocks noGrp="1"/>
          </p:cNvSpPr>
          <p:nvPr>
            <p:ph idx="4294967295"/>
          </p:nvPr>
        </p:nvSpPr>
        <p:spPr>
          <a:xfrm>
            <a:off x="768096" y="1945532"/>
            <a:ext cx="7290055" cy="4363828"/>
          </a:xfrm>
        </p:spPr>
        <p:txBody>
          <a:bodyPr/>
          <a:lstStyle/>
          <a:p>
            <a:r>
              <a:rPr lang="en-US" b="1" dirty="0"/>
              <a:t>ORC: </a:t>
            </a:r>
            <a:r>
              <a:rPr lang="en-US" dirty="0"/>
              <a:t>optimized row columnar; stores data in a columnar </a:t>
            </a:r>
            <a:br>
              <a:rPr lang="en-US" dirty="0"/>
            </a:br>
            <a:r>
              <a:rPr lang="en-US" dirty="0"/>
              <a:t>format, compressed</a:t>
            </a:r>
          </a:p>
          <a:p>
            <a:r>
              <a:rPr lang="en-US" b="1" dirty="0"/>
              <a:t>Parquet: </a:t>
            </a:r>
            <a:r>
              <a:rPr lang="en-US" dirty="0"/>
              <a:t>column-oriented binary format; contains </a:t>
            </a:r>
            <a:br>
              <a:rPr lang="en-US" dirty="0"/>
            </a:br>
            <a:r>
              <a:rPr lang="en-US" dirty="0"/>
              <a:t>schema; compressed</a:t>
            </a:r>
          </a:p>
          <a:p>
            <a:r>
              <a:rPr lang="en-US" b="1" dirty="0"/>
              <a:t>Avro: </a:t>
            </a:r>
            <a:r>
              <a:rPr lang="en-US" dirty="0"/>
              <a:t>row-based, compressed with schema; used for </a:t>
            </a:r>
            <a:br>
              <a:rPr lang="en-US" dirty="0"/>
            </a:br>
            <a:r>
              <a:rPr lang="en-US" dirty="0"/>
              <a:t>data serialization</a:t>
            </a:r>
          </a:p>
          <a:p>
            <a:r>
              <a:rPr lang="en-US" dirty="0"/>
              <a:t>How to choose:</a:t>
            </a:r>
          </a:p>
          <a:p>
            <a:pPr lvl="1"/>
            <a:r>
              <a:rPr lang="en-US" dirty="0"/>
              <a:t>Text provides the best write performance.</a:t>
            </a:r>
          </a:p>
          <a:p>
            <a:pPr lvl="1"/>
            <a:r>
              <a:rPr lang="en-US" dirty="0"/>
              <a:t>Parquet and ORC provide the best read performance.</a:t>
            </a:r>
          </a:p>
          <a:p>
            <a:pPr lvl="1"/>
            <a:r>
              <a:rPr lang="en-US" dirty="0"/>
              <a:t>Avro is for data exchange/compactivity with other systems.</a:t>
            </a:r>
          </a:p>
        </p:txBody>
      </p:sp>
      <p:sp>
        <p:nvSpPr>
          <p:cNvPr id="3" name="Footer Placeholder 2">
            <a:extLst>
              <a:ext uri="{FF2B5EF4-FFF2-40B4-BE49-F238E27FC236}">
                <a16:creationId xmlns:a16="http://schemas.microsoft.com/office/drawing/2014/main" id="{C3BB26AB-1178-4C95-9CD2-E76FB77271D1}"/>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33A03171-EABB-4CF6-B18B-25C37BFA11A8}"/>
              </a:ext>
            </a:extLst>
          </p:cNvPr>
          <p:cNvSpPr>
            <a:spLocks noGrp="1"/>
          </p:cNvSpPr>
          <p:nvPr>
            <p:ph type="sldNum" sz="quarter" idx="12"/>
          </p:nvPr>
        </p:nvSpPr>
        <p:spPr/>
        <p:txBody>
          <a:bodyPr/>
          <a:lstStyle/>
          <a:p>
            <a:fld id="{4FAB73BC-B049-4115-A692-8D63A059BFB8}" type="slidenum">
              <a:rPr lang="en-US" smtClean="0"/>
              <a:pPr/>
              <a:t>70</a:t>
            </a:fld>
            <a:endParaRPr lang="en-US" dirty="0"/>
          </a:p>
        </p:txBody>
      </p:sp>
    </p:spTree>
    <p:extLst>
      <p:ext uri="{BB962C8B-B14F-4D97-AF65-F5344CB8AC3E}">
        <p14:creationId xmlns:p14="http://schemas.microsoft.com/office/powerpoint/2010/main" val="748514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20409-426E-4533-84D7-1D40BE38A600}"/>
              </a:ext>
            </a:extLst>
          </p:cNvPr>
          <p:cNvSpPr>
            <a:spLocks noGrp="1"/>
          </p:cNvSpPr>
          <p:nvPr>
            <p:ph type="title"/>
          </p:nvPr>
        </p:nvSpPr>
        <p:spPr/>
        <p:txBody>
          <a:bodyPr>
            <a:noAutofit/>
          </a:bodyPr>
          <a:lstStyle/>
          <a:p>
            <a:r>
              <a:rPr lang="en-US" dirty="0"/>
              <a:t>Storing Results to a File</a:t>
            </a:r>
            <a:endParaRPr lang="en-IN" dirty="0"/>
          </a:p>
        </p:txBody>
      </p:sp>
      <p:sp>
        <p:nvSpPr>
          <p:cNvPr id="3" name="Content Placeholder 2">
            <a:extLst>
              <a:ext uri="{FF2B5EF4-FFF2-40B4-BE49-F238E27FC236}">
                <a16:creationId xmlns:a16="http://schemas.microsoft.com/office/drawing/2014/main" id="{216A6544-3E47-4275-ADCE-FDB89E48A548}"/>
              </a:ext>
            </a:extLst>
          </p:cNvPr>
          <p:cNvSpPr>
            <a:spLocks noGrp="1"/>
          </p:cNvSpPr>
          <p:nvPr>
            <p:ph idx="4294967295"/>
          </p:nvPr>
        </p:nvSpPr>
        <p:spPr>
          <a:xfrm>
            <a:off x="768096" y="2286000"/>
            <a:ext cx="7290055" cy="4023360"/>
          </a:xfrm>
        </p:spPr>
        <p:txBody>
          <a:bodyPr>
            <a:noAutofit/>
          </a:bodyPr>
          <a:lstStyle/>
          <a:p>
            <a:pPr marL="90000" indent="0" defTabSz="340536">
              <a:buNone/>
              <a:defRPr/>
            </a:pPr>
            <a:r>
              <a:rPr lang="en-US" b="1" dirty="0">
                <a:solidFill>
                  <a:schemeClr val="tx1"/>
                </a:solidFill>
                <a:latin typeface="Consolas" panose="020B0609020204030204" pitchFamily="49" charset="0"/>
                <a:cs typeface="Courier New" panose="02070309020205020404" pitchFamily="49" charset="0"/>
              </a:rPr>
              <a:t>INSERT OVERWRITE DIRECTORY </a:t>
            </a:r>
            <a:br>
              <a:rPr lang="en-US" b="1" dirty="0">
                <a:solidFill>
                  <a:schemeClr val="tx1"/>
                </a:solidFill>
                <a:latin typeface="Consolas" panose="020B0609020204030204" pitchFamily="49" charset="0"/>
                <a:cs typeface="Courier New" panose="02070309020205020404" pitchFamily="49" charset="0"/>
              </a:rPr>
            </a:br>
            <a:r>
              <a:rPr lang="en-US" b="1" dirty="0">
                <a:solidFill>
                  <a:schemeClr val="tx1"/>
                </a:solidFill>
                <a:latin typeface="Consolas" panose="020B0609020204030204" pitchFamily="49" charset="0"/>
                <a:cs typeface="Courier New" panose="02070309020205020404" pitchFamily="49" charset="0"/>
              </a:rPr>
              <a:t>	</a:t>
            </a:r>
            <a:r>
              <a:rPr lang="en-US" dirty="0">
                <a:solidFill>
                  <a:schemeClr val="tx1"/>
                </a:solidFill>
                <a:latin typeface="Consolas" panose="020B0609020204030204" pitchFamily="49" charset="0"/>
                <a:cs typeface="Courier New" panose="02070309020205020404" pitchFamily="49" charset="0"/>
              </a:rPr>
              <a:t>'/user/train/ca_or_sd/’ </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row format delimited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fields terminated by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SELECT name, state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FROM names</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WHERE state = 'CA' </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or state = 'SD';</a:t>
            </a:r>
          </a:p>
        </p:txBody>
      </p:sp>
      <p:sp>
        <p:nvSpPr>
          <p:cNvPr id="4" name="Footer Placeholder 3">
            <a:extLst>
              <a:ext uri="{FF2B5EF4-FFF2-40B4-BE49-F238E27FC236}">
                <a16:creationId xmlns:a16="http://schemas.microsoft.com/office/drawing/2014/main" id="{9D45B1BF-78AA-4B9B-AEE9-B01408DBB40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114C659-B9C8-42A7-BB53-A333F6335047}"/>
              </a:ext>
            </a:extLst>
          </p:cNvPr>
          <p:cNvSpPr>
            <a:spLocks noGrp="1"/>
          </p:cNvSpPr>
          <p:nvPr>
            <p:ph type="sldNum" sz="quarter" idx="12"/>
          </p:nvPr>
        </p:nvSpPr>
        <p:spPr/>
        <p:txBody>
          <a:bodyPr>
            <a:noAutofit/>
          </a:bodyPr>
          <a:lstStyle/>
          <a:p>
            <a:fld id="{4FAB73BC-B049-4115-A692-8D63A059BFB8}" type="slidenum">
              <a:rPr lang="en-US" smtClean="0"/>
              <a:t>71</a:t>
            </a:fld>
            <a:endParaRPr lang="en-US" dirty="0"/>
          </a:p>
        </p:txBody>
      </p:sp>
      <p:sp>
        <p:nvSpPr>
          <p:cNvPr id="6" name="Rectangle 5">
            <a:extLst>
              <a:ext uri="{FF2B5EF4-FFF2-40B4-BE49-F238E27FC236}">
                <a16:creationId xmlns:a16="http://schemas.microsoft.com/office/drawing/2014/main" id="{D4736E12-7D01-41C0-AD90-C27B9E0E04FD}"/>
              </a:ext>
            </a:extLst>
          </p:cNvPr>
          <p:cNvSpPr/>
          <p:nvPr/>
        </p:nvSpPr>
        <p:spPr>
          <a:xfrm>
            <a:off x="801962" y="2170959"/>
            <a:ext cx="7243743" cy="340010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42350311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993D5-B359-4DAE-8900-60ECEB67BB07}"/>
              </a:ext>
            </a:extLst>
          </p:cNvPr>
          <p:cNvSpPr>
            <a:spLocks noGrp="1"/>
          </p:cNvSpPr>
          <p:nvPr>
            <p:ph type="title"/>
          </p:nvPr>
        </p:nvSpPr>
        <p:spPr/>
        <p:txBody>
          <a:bodyPr>
            <a:noAutofit/>
          </a:bodyPr>
          <a:lstStyle/>
          <a:p>
            <a:r>
              <a:rPr lang="en-US" dirty="0"/>
              <a:t>Creating Views</a:t>
            </a:r>
            <a:endParaRPr lang="en-IN" dirty="0"/>
          </a:p>
        </p:txBody>
      </p:sp>
      <p:sp>
        <p:nvSpPr>
          <p:cNvPr id="3" name="Content Placeholder 2">
            <a:extLst>
              <a:ext uri="{FF2B5EF4-FFF2-40B4-BE49-F238E27FC236}">
                <a16:creationId xmlns:a16="http://schemas.microsoft.com/office/drawing/2014/main" id="{D8831087-FD4A-4065-84C6-075CB4D68179}"/>
              </a:ext>
            </a:extLst>
          </p:cNvPr>
          <p:cNvSpPr>
            <a:spLocks noGrp="1"/>
          </p:cNvSpPr>
          <p:nvPr>
            <p:ph idx="4294967295"/>
          </p:nvPr>
        </p:nvSpPr>
        <p:spPr>
          <a:xfrm>
            <a:off x="768096" y="2286000"/>
            <a:ext cx="7290055" cy="1998133"/>
          </a:xfrm>
        </p:spPr>
        <p:txBody>
          <a:bodyPr>
            <a:noAutofit/>
          </a:bodyPr>
          <a:lstStyle/>
          <a:p>
            <a:pPr marL="90000" indent="0" defTabSz="340536">
              <a:buNone/>
              <a:defRPr/>
            </a:pPr>
            <a:r>
              <a:rPr lang="en-US" b="1" dirty="0">
                <a:solidFill>
                  <a:schemeClr val="tx1"/>
                </a:solidFill>
                <a:latin typeface="Consolas" panose="020B0609020204030204" pitchFamily="49" charset="0"/>
                <a:cs typeface="Courier New" panose="02070309020205020404" pitchFamily="49" charset="0"/>
              </a:rPr>
              <a:t>CREATE VIEW v_shipped_orders</a:t>
            </a:r>
            <a:br>
              <a:rPr lang="en-US" b="1"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AS  SELECT *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		FROM orders</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WHERE status = 'Shipped' </a:t>
            </a:r>
          </a:p>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		AND delivery is not null</a:t>
            </a:r>
          </a:p>
        </p:txBody>
      </p:sp>
      <p:sp>
        <p:nvSpPr>
          <p:cNvPr id="4" name="Footer Placeholder 3">
            <a:extLst>
              <a:ext uri="{FF2B5EF4-FFF2-40B4-BE49-F238E27FC236}">
                <a16:creationId xmlns:a16="http://schemas.microsoft.com/office/drawing/2014/main" id="{786AA337-7E79-4090-9E6C-5BDB55098985}"/>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5A58073-2803-4CD1-94A0-CDD6C100BF4B}"/>
              </a:ext>
            </a:extLst>
          </p:cNvPr>
          <p:cNvSpPr>
            <a:spLocks noGrp="1"/>
          </p:cNvSpPr>
          <p:nvPr>
            <p:ph type="sldNum" sz="quarter" idx="12"/>
          </p:nvPr>
        </p:nvSpPr>
        <p:spPr/>
        <p:txBody>
          <a:bodyPr>
            <a:noAutofit/>
          </a:bodyPr>
          <a:lstStyle/>
          <a:p>
            <a:fld id="{4FAB73BC-B049-4115-A692-8D63A059BFB8}" type="slidenum">
              <a:rPr lang="en-US" smtClean="0"/>
              <a:t>72</a:t>
            </a:fld>
            <a:endParaRPr lang="en-US" dirty="0"/>
          </a:p>
        </p:txBody>
      </p:sp>
      <p:sp>
        <p:nvSpPr>
          <p:cNvPr id="6" name="Rectangle 5">
            <a:extLst>
              <a:ext uri="{FF2B5EF4-FFF2-40B4-BE49-F238E27FC236}">
                <a16:creationId xmlns:a16="http://schemas.microsoft.com/office/drawing/2014/main" id="{3F0A6B61-0E84-40DB-B1E1-5D2EF8CEBB9A}"/>
              </a:ext>
            </a:extLst>
          </p:cNvPr>
          <p:cNvSpPr/>
          <p:nvPr/>
        </p:nvSpPr>
        <p:spPr>
          <a:xfrm>
            <a:off x="801962" y="2170959"/>
            <a:ext cx="7243743" cy="228250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34972990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915CA87-D245-42E0-9BC2-F9AF66FC2F91}"/>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What is </a:t>
            </a:r>
            <a:r>
              <a:rPr lang="en-US" sz="5700" cap="all" spc="200" dirty="0" err="1">
                <a:solidFill>
                  <a:schemeClr val="tx1">
                    <a:lumMod val="95000"/>
                    <a:lumOff val="5000"/>
                  </a:schemeClr>
                </a:solidFill>
                <a:latin typeface="+mj-lt"/>
                <a:ea typeface="+mj-ea"/>
                <a:cs typeface="+mj-cs"/>
              </a:rPr>
              <a:t>Hcatalog</a:t>
            </a:r>
            <a:r>
              <a:rPr lang="en-US" sz="5700" cap="all" spc="200" dirty="0">
                <a:solidFill>
                  <a:schemeClr val="tx1">
                    <a:lumMod val="95000"/>
                    <a:lumOff val="5000"/>
                  </a:schemeClr>
                </a:solidFill>
                <a:latin typeface="+mj-lt"/>
                <a:ea typeface="+mj-ea"/>
                <a:cs typeface="+mj-cs"/>
              </a:rPr>
              <a:t>?</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5DFAD145-526A-4A43-B4AF-06947D57F660}"/>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3D74CBAF-B96C-4FC3-98D8-82F4529B5F75}"/>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73</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1003900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332F9-2A36-4B09-B598-FCF5122A785E}"/>
              </a:ext>
            </a:extLst>
          </p:cNvPr>
          <p:cNvSpPr>
            <a:spLocks noGrp="1"/>
          </p:cNvSpPr>
          <p:nvPr>
            <p:ph type="title"/>
          </p:nvPr>
        </p:nvSpPr>
        <p:spPr/>
        <p:txBody>
          <a:bodyPr>
            <a:noAutofit/>
          </a:bodyPr>
          <a:lstStyle/>
          <a:p>
            <a:r>
              <a:rPr lang="en-US" dirty="0"/>
              <a:t>About HCatalog</a:t>
            </a:r>
            <a:endParaRPr lang="en-IN" dirty="0"/>
          </a:p>
        </p:txBody>
      </p:sp>
      <p:sp>
        <p:nvSpPr>
          <p:cNvPr id="3" name="Footer Placeholder 2">
            <a:extLst>
              <a:ext uri="{FF2B5EF4-FFF2-40B4-BE49-F238E27FC236}">
                <a16:creationId xmlns:a16="http://schemas.microsoft.com/office/drawing/2014/main" id="{965DDECC-02DE-4CB0-854A-5C2A445987BA}"/>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00CB2B11-FCDD-4D96-B0D2-065352404B08}"/>
              </a:ext>
            </a:extLst>
          </p:cNvPr>
          <p:cNvSpPr>
            <a:spLocks noGrp="1"/>
          </p:cNvSpPr>
          <p:nvPr>
            <p:ph type="sldNum" sz="quarter" idx="12"/>
          </p:nvPr>
        </p:nvSpPr>
        <p:spPr/>
        <p:txBody>
          <a:bodyPr>
            <a:noAutofit/>
          </a:bodyPr>
          <a:lstStyle/>
          <a:p>
            <a:fld id="{4FAB73BC-B049-4115-A692-8D63A059BFB8}" type="slidenum">
              <a:rPr lang="en-US" smtClean="0"/>
              <a:t>74</a:t>
            </a:fld>
            <a:endParaRPr lang="en-US" dirty="0"/>
          </a:p>
        </p:txBody>
      </p:sp>
      <p:grpSp>
        <p:nvGrpSpPr>
          <p:cNvPr id="13" name="Group 12">
            <a:extLst>
              <a:ext uri="{FF2B5EF4-FFF2-40B4-BE49-F238E27FC236}">
                <a16:creationId xmlns:a16="http://schemas.microsoft.com/office/drawing/2014/main" id="{087F2CD2-E055-40F1-AC10-0B10C1799013}"/>
              </a:ext>
            </a:extLst>
          </p:cNvPr>
          <p:cNvGrpSpPr/>
          <p:nvPr/>
        </p:nvGrpSpPr>
        <p:grpSpPr>
          <a:xfrm>
            <a:off x="596130" y="2783966"/>
            <a:ext cx="2230812" cy="2216309"/>
            <a:chOff x="596130" y="2783966"/>
            <a:chExt cx="2230812" cy="2216309"/>
          </a:xfrm>
        </p:grpSpPr>
        <p:pic>
          <p:nvPicPr>
            <p:cNvPr id="5" name="Picture 4" descr="programmerAtWork.png">
              <a:extLst>
                <a:ext uri="{FF2B5EF4-FFF2-40B4-BE49-F238E27FC236}">
                  <a16:creationId xmlns:a16="http://schemas.microsoft.com/office/drawing/2014/main" id="{90A55CDF-E702-4155-8AB4-37B31CC69B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1754" y="3616933"/>
              <a:ext cx="2175188" cy="1383342"/>
            </a:xfrm>
            <a:prstGeom prst="rect">
              <a:avLst/>
            </a:prstGeom>
          </p:spPr>
        </p:pic>
        <p:sp>
          <p:nvSpPr>
            <p:cNvPr id="6" name="TextBox 5">
              <a:extLst>
                <a:ext uri="{FF2B5EF4-FFF2-40B4-BE49-F238E27FC236}">
                  <a16:creationId xmlns:a16="http://schemas.microsoft.com/office/drawing/2014/main" id="{D4208C98-157F-4B1F-93BD-2F1E0C67789C}"/>
                </a:ext>
              </a:extLst>
            </p:cNvPr>
            <p:cNvSpPr txBox="1"/>
            <p:nvPr/>
          </p:nvSpPr>
          <p:spPr>
            <a:xfrm>
              <a:off x="596130" y="2783966"/>
              <a:ext cx="2015478" cy="807451"/>
            </a:xfrm>
            <a:prstGeom prst="rect">
              <a:avLst/>
            </a:prstGeom>
            <a:noFill/>
          </p:spPr>
          <p:txBody>
            <a:bodyPr wrap="square" lIns="68122" tIns="34061" rIns="68122" bIns="34061" rtlCol="0">
              <a:noAutofit/>
            </a:bodyPr>
            <a:lstStyle/>
            <a:p>
              <a:r>
                <a:rPr lang="en-US" sz="1600" dirty="0">
                  <a:solidFill>
                    <a:schemeClr val="tx1">
                      <a:lumMod val="65000"/>
                      <a:lumOff val="35000"/>
                    </a:schemeClr>
                  </a:solidFill>
                  <a:latin typeface="Sherman Sans Book" pitchFamily="50" charset="0"/>
                  <a:ea typeface="Sherman Sans Book" pitchFamily="50" charset="0"/>
                </a:rPr>
                <a:t>This is programmer Bob. He uses Pig to crunch data.</a:t>
              </a:r>
            </a:p>
          </p:txBody>
        </p:sp>
      </p:grpSp>
      <p:grpSp>
        <p:nvGrpSpPr>
          <p:cNvPr id="14" name="Group 13">
            <a:extLst>
              <a:ext uri="{FF2B5EF4-FFF2-40B4-BE49-F238E27FC236}">
                <a16:creationId xmlns:a16="http://schemas.microsoft.com/office/drawing/2014/main" id="{04C585FB-1ABC-4B2F-BFCB-A5DD1D521793}"/>
              </a:ext>
            </a:extLst>
          </p:cNvPr>
          <p:cNvGrpSpPr/>
          <p:nvPr/>
        </p:nvGrpSpPr>
        <p:grpSpPr>
          <a:xfrm>
            <a:off x="6254008" y="2506967"/>
            <a:ext cx="2137638" cy="2451309"/>
            <a:chOff x="6254008" y="2506967"/>
            <a:chExt cx="2137638" cy="2451309"/>
          </a:xfrm>
        </p:grpSpPr>
        <p:pic>
          <p:nvPicPr>
            <p:cNvPr id="7" name="Picture 6" descr="analyst.jpg">
              <a:extLst>
                <a:ext uri="{FF2B5EF4-FFF2-40B4-BE49-F238E27FC236}">
                  <a16:creationId xmlns:a16="http://schemas.microsoft.com/office/drawing/2014/main" id="{2F774FDE-3A7D-4CE0-A7DD-BCA8E3C3E3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7060" y="3574934"/>
              <a:ext cx="1973297" cy="1383342"/>
            </a:xfrm>
            <a:prstGeom prst="rect">
              <a:avLst/>
            </a:prstGeom>
          </p:spPr>
        </p:pic>
        <p:sp>
          <p:nvSpPr>
            <p:cNvPr id="8" name="TextBox 7">
              <a:extLst>
                <a:ext uri="{FF2B5EF4-FFF2-40B4-BE49-F238E27FC236}">
                  <a16:creationId xmlns:a16="http://schemas.microsoft.com/office/drawing/2014/main" id="{2EA2369B-B5EB-4FAC-9A15-60E9A69C84C2}"/>
                </a:ext>
              </a:extLst>
            </p:cNvPr>
            <p:cNvSpPr txBox="1"/>
            <p:nvPr/>
          </p:nvSpPr>
          <p:spPr>
            <a:xfrm>
              <a:off x="6254008" y="2506967"/>
              <a:ext cx="2137638" cy="1053672"/>
            </a:xfrm>
            <a:prstGeom prst="rect">
              <a:avLst/>
            </a:prstGeom>
            <a:noFill/>
          </p:spPr>
          <p:txBody>
            <a:bodyPr wrap="square" lIns="68122" tIns="34061" rIns="68122" bIns="34061" rtlCol="0">
              <a:noAutofit/>
            </a:bodyPr>
            <a:lstStyle/>
            <a:p>
              <a:r>
                <a:rPr lang="en-US" sz="1600" dirty="0">
                  <a:solidFill>
                    <a:schemeClr val="tx1">
                      <a:lumMod val="65000"/>
                      <a:lumOff val="35000"/>
                    </a:schemeClr>
                  </a:solidFill>
                  <a:latin typeface="Sherman Sans Book" pitchFamily="50" charset="0"/>
                  <a:ea typeface="Sherman Sans Book" pitchFamily="50" charset="0"/>
                </a:rPr>
                <a:t>This is analyst Joe. He uses Hive to build reports and answer ad hoc queries.</a:t>
              </a:r>
            </a:p>
          </p:txBody>
        </p:sp>
      </p:grpSp>
      <p:sp>
        <p:nvSpPr>
          <p:cNvPr id="9" name="Oval Callout 17">
            <a:extLst>
              <a:ext uri="{FF2B5EF4-FFF2-40B4-BE49-F238E27FC236}">
                <a16:creationId xmlns:a16="http://schemas.microsoft.com/office/drawing/2014/main" id="{8DE3A959-8E04-40BE-9075-2118CC588C6E}"/>
              </a:ext>
            </a:extLst>
          </p:cNvPr>
          <p:cNvSpPr/>
          <p:nvPr/>
        </p:nvSpPr>
        <p:spPr>
          <a:xfrm flipH="1">
            <a:off x="3199036" y="3796285"/>
            <a:ext cx="3080969" cy="1626340"/>
          </a:xfrm>
          <a:prstGeom prst="wedgeEllipseCallout">
            <a:avLst>
              <a:gd name="adj1" fmla="val -50558"/>
              <a:gd name="adj2" fmla="val -68258"/>
            </a:avLst>
          </a:prstGeom>
          <a:solidFill>
            <a:srgbClr val="1CADE4"/>
          </a:solidFill>
          <a:ln>
            <a:solidFill>
              <a:schemeClr val="accent1"/>
            </a:solidFill>
          </a:ln>
        </p:spPr>
        <p:style>
          <a:lnRef idx="2">
            <a:schemeClr val="accent3"/>
          </a:lnRef>
          <a:fillRef idx="1">
            <a:schemeClr val="lt1"/>
          </a:fillRef>
          <a:effectRef idx="0">
            <a:schemeClr val="accent3"/>
          </a:effectRef>
          <a:fontRef idx="minor">
            <a:schemeClr val="dk1"/>
          </a:fontRef>
        </p:style>
        <p:txBody>
          <a:bodyPr lIns="68122" tIns="34061" rIns="68122" bIns="34061" rtlCol="0" anchor="ctr">
            <a:noAutofit/>
          </a:bodyPr>
          <a:lstStyle/>
          <a:p>
            <a:pPr defTabSz="681072">
              <a:defRPr/>
            </a:pPr>
            <a:r>
              <a:rPr lang="en-US" sz="1600" kern="0" dirty="0">
                <a:solidFill>
                  <a:schemeClr val="bg1"/>
                </a:solidFill>
                <a:latin typeface="Sherman Sans Book" pitchFamily="50" charset="0"/>
                <a:ea typeface="Sherman Sans Book" pitchFamily="50" charset="0"/>
              </a:rPr>
              <a:t>Is it done yet? Where is it? What format did you use to store it in today? Is it compressed? And can you help me load it into Hive?</a:t>
            </a:r>
          </a:p>
        </p:txBody>
      </p:sp>
      <p:sp>
        <p:nvSpPr>
          <p:cNvPr id="10" name="Oval Callout 18">
            <a:extLst>
              <a:ext uri="{FF2B5EF4-FFF2-40B4-BE49-F238E27FC236}">
                <a16:creationId xmlns:a16="http://schemas.microsoft.com/office/drawing/2014/main" id="{E4070FF6-0DB4-41C5-A409-D87157B767A9}"/>
              </a:ext>
            </a:extLst>
          </p:cNvPr>
          <p:cNvSpPr/>
          <p:nvPr/>
        </p:nvSpPr>
        <p:spPr>
          <a:xfrm>
            <a:off x="3654088" y="3132911"/>
            <a:ext cx="1035144" cy="563877"/>
          </a:xfrm>
          <a:prstGeom prst="wedgeEllipseCallout">
            <a:avLst>
              <a:gd name="adj1" fmla="val -122004"/>
              <a:gd name="adj2" fmla="val 70422"/>
            </a:avLst>
          </a:prstGeom>
          <a:solidFill>
            <a:srgbClr val="595959"/>
          </a:solidFill>
          <a:ln>
            <a:solidFill>
              <a:srgbClr val="595959"/>
            </a:solidFill>
          </a:ln>
        </p:spPr>
        <p:style>
          <a:lnRef idx="2">
            <a:schemeClr val="accent2"/>
          </a:lnRef>
          <a:fillRef idx="1">
            <a:schemeClr val="lt1"/>
          </a:fillRef>
          <a:effectRef idx="0">
            <a:schemeClr val="accent2"/>
          </a:effectRef>
          <a:fontRef idx="minor">
            <a:schemeClr val="dk1"/>
          </a:fontRef>
        </p:style>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Okay.</a:t>
            </a:r>
          </a:p>
        </p:txBody>
      </p:sp>
      <p:sp>
        <p:nvSpPr>
          <p:cNvPr id="11" name="Oval Callout 19">
            <a:extLst>
              <a:ext uri="{FF2B5EF4-FFF2-40B4-BE49-F238E27FC236}">
                <a16:creationId xmlns:a16="http://schemas.microsoft.com/office/drawing/2014/main" id="{04EE7137-02D0-4434-B120-C7466C3D272B}"/>
              </a:ext>
            </a:extLst>
          </p:cNvPr>
          <p:cNvSpPr/>
          <p:nvPr/>
        </p:nvSpPr>
        <p:spPr>
          <a:xfrm flipH="1">
            <a:off x="3577016" y="2279969"/>
            <a:ext cx="1711583" cy="807451"/>
          </a:xfrm>
          <a:prstGeom prst="wedgeEllipseCallout">
            <a:avLst>
              <a:gd name="adj1" fmla="val -104411"/>
              <a:gd name="adj2" fmla="val 91725"/>
            </a:avLst>
          </a:prstGeom>
          <a:solidFill>
            <a:srgbClr val="1CADE4"/>
          </a:solidFill>
          <a:ln>
            <a:solidFill>
              <a:schemeClr val="accent1"/>
            </a:solidFill>
          </a:ln>
        </p:spPr>
        <p:style>
          <a:lnRef idx="2">
            <a:schemeClr val="accent3"/>
          </a:lnRef>
          <a:fillRef idx="1">
            <a:schemeClr val="lt1"/>
          </a:fillRef>
          <a:effectRef idx="0">
            <a:schemeClr val="accent3"/>
          </a:effectRef>
          <a:fontRef idx="minor">
            <a:schemeClr val="dk1"/>
          </a:fontRef>
        </p:style>
        <p:txBody>
          <a:bodyPr lIns="68122" tIns="34061" rIns="68122" bIns="34061" rtlCol="0" anchor="ctr">
            <a:noAutofit/>
          </a:bodyPr>
          <a:lstStyle/>
          <a:p>
            <a:pPr defTabSz="681072">
              <a:defRPr/>
            </a:pPr>
            <a:r>
              <a:rPr lang="en-US" sz="1600" kern="0" dirty="0">
                <a:solidFill>
                  <a:schemeClr val="bg1"/>
                </a:solidFill>
                <a:latin typeface="Sherman Sans Book" pitchFamily="50" charset="0"/>
                <a:ea typeface="Sherman Sans Book" pitchFamily="50" charset="0"/>
              </a:rPr>
              <a:t>Bob, I need today’s data.</a:t>
            </a:r>
          </a:p>
        </p:txBody>
      </p:sp>
      <p:sp>
        <p:nvSpPr>
          <p:cNvPr id="12" name="Oval Callout 20">
            <a:extLst>
              <a:ext uri="{FF2B5EF4-FFF2-40B4-BE49-F238E27FC236}">
                <a16:creationId xmlns:a16="http://schemas.microsoft.com/office/drawing/2014/main" id="{137F47D7-EBA3-4CE8-9F19-794D0E40AC4F}"/>
              </a:ext>
            </a:extLst>
          </p:cNvPr>
          <p:cNvSpPr/>
          <p:nvPr/>
        </p:nvSpPr>
        <p:spPr>
          <a:xfrm>
            <a:off x="3426541" y="5651271"/>
            <a:ext cx="1907459" cy="690914"/>
          </a:xfrm>
          <a:prstGeom prst="wedgeEllipseCallout">
            <a:avLst>
              <a:gd name="adj1" fmla="val -89824"/>
              <a:gd name="adj2" fmla="val -132227"/>
            </a:avLst>
          </a:prstGeom>
          <a:solidFill>
            <a:srgbClr val="595959"/>
          </a:solidFill>
          <a:ln>
            <a:solidFill>
              <a:srgbClr val="595959"/>
            </a:solidFill>
          </a:ln>
        </p:spPr>
        <p:style>
          <a:lnRef idx="2">
            <a:schemeClr val="accent2"/>
          </a:lnRef>
          <a:fillRef idx="1">
            <a:schemeClr val="lt1"/>
          </a:fillRef>
          <a:effectRef idx="0">
            <a:schemeClr val="accent2"/>
          </a:effectRef>
          <a:fontRef idx="minor">
            <a:schemeClr val="dk1"/>
          </a:fontRef>
        </p:style>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Dude, we need HCatalog.</a:t>
            </a:r>
          </a:p>
        </p:txBody>
      </p:sp>
    </p:spTree>
    <p:extLst>
      <p:ext uri="{BB962C8B-B14F-4D97-AF65-F5344CB8AC3E}">
        <p14:creationId xmlns:p14="http://schemas.microsoft.com/office/powerpoint/2010/main" val="395555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1" grpId="1"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7C02C-0E5D-4C57-B280-F27CE67A6809}"/>
              </a:ext>
            </a:extLst>
          </p:cNvPr>
          <p:cNvSpPr>
            <a:spLocks noGrp="1"/>
          </p:cNvSpPr>
          <p:nvPr>
            <p:ph type="title"/>
          </p:nvPr>
        </p:nvSpPr>
        <p:spPr/>
        <p:txBody>
          <a:bodyPr>
            <a:noAutofit/>
          </a:bodyPr>
          <a:lstStyle/>
          <a:p>
            <a:r>
              <a:rPr lang="en-US" dirty="0"/>
              <a:t>HCatalog in the Ecosystem</a:t>
            </a:r>
            <a:endParaRPr lang="en-IN" dirty="0"/>
          </a:p>
        </p:txBody>
      </p:sp>
      <p:sp>
        <p:nvSpPr>
          <p:cNvPr id="3" name="Footer Placeholder 2">
            <a:extLst>
              <a:ext uri="{FF2B5EF4-FFF2-40B4-BE49-F238E27FC236}">
                <a16:creationId xmlns:a16="http://schemas.microsoft.com/office/drawing/2014/main" id="{0B45A083-911E-4005-88C1-1EE4D8ACD6C0}"/>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B8973E88-F79B-4D5C-8E70-F51C32702262}"/>
              </a:ext>
            </a:extLst>
          </p:cNvPr>
          <p:cNvSpPr>
            <a:spLocks noGrp="1"/>
          </p:cNvSpPr>
          <p:nvPr>
            <p:ph type="sldNum" sz="quarter" idx="12"/>
          </p:nvPr>
        </p:nvSpPr>
        <p:spPr/>
        <p:txBody>
          <a:bodyPr>
            <a:noAutofit/>
          </a:bodyPr>
          <a:lstStyle/>
          <a:p>
            <a:fld id="{4FAB73BC-B049-4115-A692-8D63A059BFB8}" type="slidenum">
              <a:rPr lang="en-US" smtClean="0"/>
              <a:t>75</a:t>
            </a:fld>
            <a:endParaRPr lang="en-US" dirty="0"/>
          </a:p>
        </p:txBody>
      </p:sp>
      <p:pic>
        <p:nvPicPr>
          <p:cNvPr id="5" name="Picture 4" descr="pig_open.gif">
            <a:extLst>
              <a:ext uri="{FF2B5EF4-FFF2-40B4-BE49-F238E27FC236}">
                <a16:creationId xmlns:a16="http://schemas.microsoft.com/office/drawing/2014/main" id="{ACDDF7EC-D6B8-45EE-9848-EC024276DF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7554" y="2301311"/>
            <a:ext cx="1464294" cy="976196"/>
          </a:xfrm>
          <a:prstGeom prst="rect">
            <a:avLst/>
          </a:prstGeom>
        </p:spPr>
      </p:pic>
      <p:pic>
        <p:nvPicPr>
          <p:cNvPr id="6" name="Picture 3" descr="hive_logo_medium.jpg">
            <a:extLst>
              <a:ext uri="{FF2B5EF4-FFF2-40B4-BE49-F238E27FC236}">
                <a16:creationId xmlns:a16="http://schemas.microsoft.com/office/drawing/2014/main" id="{C0E4335D-689F-4ECE-B342-54D178AB3D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70567" y="2246024"/>
            <a:ext cx="1123950" cy="10352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a:extLst>
              <a:ext uri="{FF2B5EF4-FFF2-40B4-BE49-F238E27FC236}">
                <a16:creationId xmlns:a16="http://schemas.microsoft.com/office/drawing/2014/main" id="{86EF2588-C821-4D54-8975-7C3F97437C59}"/>
              </a:ext>
            </a:extLst>
          </p:cNvPr>
          <p:cNvSpPr txBox="1"/>
          <p:nvPr/>
        </p:nvSpPr>
        <p:spPr>
          <a:xfrm>
            <a:off x="5442165" y="2623255"/>
            <a:ext cx="2019500" cy="715118"/>
          </a:xfrm>
          <a:prstGeom prst="rect">
            <a:avLst/>
          </a:prstGeom>
          <a:noFill/>
        </p:spPr>
        <p:txBody>
          <a:bodyPr wrap="none" lIns="68122" tIns="34061" rIns="68122" bIns="34061" rtlCol="0">
            <a:noAutofit/>
          </a:bodyPr>
          <a:lstStyle/>
          <a:p>
            <a:pPr defTabSz="681072">
              <a:defRPr/>
            </a:pPr>
            <a:r>
              <a:rPr lang="en-US" sz="2200" kern="0" dirty="0">
                <a:solidFill>
                  <a:schemeClr val="tx1">
                    <a:lumMod val="65000"/>
                    <a:lumOff val="35000"/>
                  </a:schemeClr>
                </a:solidFill>
                <a:latin typeface="Sherman Sans Book" pitchFamily="50" charset="0"/>
                <a:ea typeface="Sherman Sans Book" pitchFamily="50" charset="0"/>
              </a:rPr>
              <a:t>Spark, Impala,</a:t>
            </a:r>
            <a:br>
              <a:rPr lang="en-US" sz="2200" kern="0" dirty="0">
                <a:solidFill>
                  <a:schemeClr val="tx1">
                    <a:lumMod val="65000"/>
                    <a:lumOff val="35000"/>
                  </a:schemeClr>
                </a:solidFill>
                <a:latin typeface="Sherman Sans Book" pitchFamily="50" charset="0"/>
                <a:ea typeface="Sherman Sans Book" pitchFamily="50" charset="0"/>
              </a:rPr>
            </a:br>
            <a:r>
              <a:rPr lang="en-US" sz="2200" kern="0" dirty="0">
                <a:solidFill>
                  <a:schemeClr val="tx1">
                    <a:lumMod val="65000"/>
                    <a:lumOff val="35000"/>
                  </a:schemeClr>
                </a:solidFill>
                <a:latin typeface="Sherman Sans Book" pitchFamily="50" charset="0"/>
                <a:ea typeface="Sherman Sans Book" pitchFamily="50" charset="0"/>
              </a:rPr>
              <a:t>the next big thing!</a:t>
            </a:r>
          </a:p>
        </p:txBody>
      </p:sp>
      <p:grpSp>
        <p:nvGrpSpPr>
          <p:cNvPr id="8" name="Group 7">
            <a:extLst>
              <a:ext uri="{FF2B5EF4-FFF2-40B4-BE49-F238E27FC236}">
                <a16:creationId xmlns:a16="http://schemas.microsoft.com/office/drawing/2014/main" id="{4827B6BD-004F-45B8-933C-8F3044A8BEC0}"/>
              </a:ext>
            </a:extLst>
          </p:cNvPr>
          <p:cNvGrpSpPr/>
          <p:nvPr/>
        </p:nvGrpSpPr>
        <p:grpSpPr>
          <a:xfrm>
            <a:off x="2403919" y="3277507"/>
            <a:ext cx="4391943" cy="1180109"/>
            <a:chOff x="1705037" y="2812350"/>
            <a:chExt cx="5855924" cy="1573478"/>
          </a:xfrm>
        </p:grpSpPr>
        <p:sp>
          <p:nvSpPr>
            <p:cNvPr id="9" name="Rounded Rectangle 22">
              <a:extLst>
                <a:ext uri="{FF2B5EF4-FFF2-40B4-BE49-F238E27FC236}">
                  <a16:creationId xmlns:a16="http://schemas.microsoft.com/office/drawing/2014/main" id="{C7941B99-AD02-4F69-8F23-1D0EEA4BA384}"/>
                </a:ext>
              </a:extLst>
            </p:cNvPr>
            <p:cNvSpPr/>
            <p:nvPr/>
          </p:nvSpPr>
          <p:spPr>
            <a:xfrm>
              <a:off x="1705037" y="3774399"/>
              <a:ext cx="5855924" cy="611429"/>
            </a:xfrm>
            <a:prstGeom prst="roundRect">
              <a:avLst/>
            </a:prstGeom>
            <a:solidFill>
              <a:srgbClr val="BFBFBF"/>
            </a:solidFill>
            <a:ln w="25400" cap="flat" cmpd="sng" algn="ctr">
              <a:noFill/>
              <a:prstDash val="solid"/>
            </a:ln>
            <a:effectLst/>
          </p:spPr>
          <p:txBody>
            <a:bodyPr rtlCol="0" anchor="ctr">
              <a:noAutofit/>
            </a:bodyPr>
            <a:lstStyle/>
            <a:p>
              <a:pPr algn="ctr" defTabSz="681072">
                <a:defRPr/>
              </a:pPr>
              <a:r>
                <a:rPr lang="en-US" b="1" kern="0" dirty="0">
                  <a:solidFill>
                    <a:schemeClr val="tx1">
                      <a:lumMod val="65000"/>
                      <a:lumOff val="35000"/>
                    </a:schemeClr>
                  </a:solidFill>
                  <a:latin typeface="Sherman Sans Book" pitchFamily="50" charset="0"/>
                  <a:ea typeface="Sherman Sans Book" pitchFamily="50" charset="0"/>
                </a:rPr>
                <a:t>HCatalog</a:t>
              </a:r>
            </a:p>
          </p:txBody>
        </p:sp>
        <p:cxnSp>
          <p:nvCxnSpPr>
            <p:cNvPr id="10" name="Straight Arrow Connector 9">
              <a:extLst>
                <a:ext uri="{FF2B5EF4-FFF2-40B4-BE49-F238E27FC236}">
                  <a16:creationId xmlns:a16="http://schemas.microsoft.com/office/drawing/2014/main" id="{D111D2B8-EE30-4946-BF2F-189B039CE3B2}"/>
                </a:ext>
              </a:extLst>
            </p:cNvPr>
            <p:cNvCxnSpPr>
              <a:cxnSpLocks/>
            </p:cNvCxnSpPr>
            <p:nvPr/>
          </p:nvCxnSpPr>
          <p:spPr>
            <a:xfrm>
              <a:off x="2163634" y="2817390"/>
              <a:ext cx="0" cy="955200"/>
            </a:xfrm>
            <a:prstGeom prst="straightConnector1">
              <a:avLst/>
            </a:prstGeom>
            <a:noFill/>
            <a:ln w="25400" cap="flat" cmpd="sng" algn="ctr">
              <a:solidFill>
                <a:srgbClr val="595959"/>
              </a:solidFill>
              <a:prstDash val="solid"/>
              <a:tailEnd type="arrow"/>
            </a:ln>
            <a:effectLst/>
          </p:spPr>
        </p:cxnSp>
        <p:cxnSp>
          <p:nvCxnSpPr>
            <p:cNvPr id="11" name="Straight Arrow Connector 10">
              <a:extLst>
                <a:ext uri="{FF2B5EF4-FFF2-40B4-BE49-F238E27FC236}">
                  <a16:creationId xmlns:a16="http://schemas.microsoft.com/office/drawing/2014/main" id="{3AE5D6F8-775C-4CB4-8F35-EB004E416490}"/>
                </a:ext>
              </a:extLst>
            </p:cNvPr>
            <p:cNvCxnSpPr>
              <a:cxnSpLocks/>
              <a:endCxn id="9" idx="0"/>
            </p:cNvCxnSpPr>
            <p:nvPr/>
          </p:nvCxnSpPr>
          <p:spPr>
            <a:xfrm>
              <a:off x="4633000" y="2817391"/>
              <a:ext cx="0" cy="957008"/>
            </a:xfrm>
            <a:prstGeom prst="straightConnector1">
              <a:avLst/>
            </a:prstGeom>
            <a:noFill/>
            <a:ln w="25400" cap="flat" cmpd="sng" algn="ctr">
              <a:solidFill>
                <a:srgbClr val="595959"/>
              </a:solidFill>
              <a:prstDash val="solid"/>
              <a:tailEnd type="arrow"/>
            </a:ln>
            <a:effectLst/>
          </p:spPr>
        </p:cxnSp>
        <p:cxnSp>
          <p:nvCxnSpPr>
            <p:cNvPr id="12" name="Straight Arrow Connector 11">
              <a:extLst>
                <a:ext uri="{FF2B5EF4-FFF2-40B4-BE49-F238E27FC236}">
                  <a16:creationId xmlns:a16="http://schemas.microsoft.com/office/drawing/2014/main" id="{889FCBDD-275B-4346-B4B2-44334C089DCC}"/>
                </a:ext>
              </a:extLst>
            </p:cNvPr>
            <p:cNvCxnSpPr>
              <a:cxnSpLocks/>
            </p:cNvCxnSpPr>
            <p:nvPr/>
          </p:nvCxnSpPr>
          <p:spPr>
            <a:xfrm>
              <a:off x="7055329" y="2812350"/>
              <a:ext cx="0" cy="955200"/>
            </a:xfrm>
            <a:prstGeom prst="straightConnector1">
              <a:avLst/>
            </a:prstGeom>
            <a:noFill/>
            <a:ln w="25400" cap="flat" cmpd="sng" algn="ctr">
              <a:solidFill>
                <a:srgbClr val="595959"/>
              </a:solidFill>
              <a:prstDash val="solid"/>
              <a:tailEnd type="arrow"/>
            </a:ln>
            <a:effectLst/>
          </p:spPr>
        </p:cxnSp>
      </p:grpSp>
      <p:grpSp>
        <p:nvGrpSpPr>
          <p:cNvPr id="13" name="Group 12">
            <a:extLst>
              <a:ext uri="{FF2B5EF4-FFF2-40B4-BE49-F238E27FC236}">
                <a16:creationId xmlns:a16="http://schemas.microsoft.com/office/drawing/2014/main" id="{302515DD-8AFE-47F5-BD46-8E809F0F887B}"/>
              </a:ext>
            </a:extLst>
          </p:cNvPr>
          <p:cNvGrpSpPr/>
          <p:nvPr/>
        </p:nvGrpSpPr>
        <p:grpSpPr>
          <a:xfrm>
            <a:off x="2890932" y="4457614"/>
            <a:ext cx="3335216" cy="1499831"/>
            <a:chOff x="2354385" y="4498718"/>
            <a:chExt cx="4446955" cy="1999775"/>
          </a:xfrm>
        </p:grpSpPr>
        <p:sp>
          <p:nvSpPr>
            <p:cNvPr id="14" name="Magnetic Disk 27">
              <a:extLst>
                <a:ext uri="{FF2B5EF4-FFF2-40B4-BE49-F238E27FC236}">
                  <a16:creationId xmlns:a16="http://schemas.microsoft.com/office/drawing/2014/main" id="{3F93CC17-06FB-4C66-B445-08C7A207A32F}"/>
                </a:ext>
              </a:extLst>
            </p:cNvPr>
            <p:cNvSpPr/>
            <p:nvPr/>
          </p:nvSpPr>
          <p:spPr>
            <a:xfrm>
              <a:off x="2354385" y="5451231"/>
              <a:ext cx="1123462" cy="1045308"/>
            </a:xfrm>
            <a:prstGeom prst="flowChartMagneticDisk">
              <a:avLst/>
            </a:prstGeom>
            <a:solidFill>
              <a:schemeClr val="accent1"/>
            </a:solidFill>
            <a:ln w="25400" cap="flat" cmpd="sng" algn="ctr">
              <a:solidFill>
                <a:schemeClr val="accent2"/>
              </a:solidFill>
              <a:prstDash val="solid"/>
            </a:ln>
            <a:effectLst/>
          </p:spPr>
          <p:txBody>
            <a:bodyPr rtlCol="0" anchor="b">
              <a:noAutofit/>
            </a:bodyPr>
            <a:lstStyle/>
            <a:p>
              <a:pPr algn="ctr" defTabSz="681072">
                <a:defRPr/>
              </a:pPr>
              <a:r>
                <a:rPr lang="en-US" kern="0" dirty="0">
                  <a:solidFill>
                    <a:srgbClr val="FFFFFF"/>
                  </a:solidFill>
                  <a:latin typeface="Sherman Sans Book" pitchFamily="50" charset="0"/>
                  <a:ea typeface="Sherman Sans Book" pitchFamily="50" charset="0"/>
                </a:rPr>
                <a:t>HDFS</a:t>
              </a:r>
              <a:endParaRPr lang="en-US" sz="1400" kern="0" dirty="0">
                <a:solidFill>
                  <a:srgbClr val="FFFFFF"/>
                </a:solidFill>
                <a:latin typeface="Sherman Sans Book" pitchFamily="50" charset="0"/>
                <a:ea typeface="Sherman Sans Book" pitchFamily="50" charset="0"/>
              </a:endParaRPr>
            </a:p>
          </p:txBody>
        </p:sp>
        <p:sp>
          <p:nvSpPr>
            <p:cNvPr id="15" name="Magnetic Disk 28">
              <a:extLst>
                <a:ext uri="{FF2B5EF4-FFF2-40B4-BE49-F238E27FC236}">
                  <a16:creationId xmlns:a16="http://schemas.microsoft.com/office/drawing/2014/main" id="{0A2F1F92-A606-4054-9B35-C9CD94001F51}"/>
                </a:ext>
              </a:extLst>
            </p:cNvPr>
            <p:cNvSpPr/>
            <p:nvPr/>
          </p:nvSpPr>
          <p:spPr>
            <a:xfrm>
              <a:off x="4040555" y="5447323"/>
              <a:ext cx="1123462" cy="1045308"/>
            </a:xfrm>
            <a:prstGeom prst="flowChartMagneticDisk">
              <a:avLst/>
            </a:prstGeom>
            <a:solidFill>
              <a:schemeClr val="accent1"/>
            </a:solidFill>
            <a:ln w="25400" cap="flat" cmpd="sng" algn="ctr">
              <a:solidFill>
                <a:schemeClr val="accent2"/>
              </a:solidFill>
              <a:prstDash val="solid"/>
            </a:ln>
            <a:effectLst/>
          </p:spPr>
          <p:txBody>
            <a:bodyPr rtlCol="0" anchor="b">
              <a:noAutofit/>
            </a:bodyPr>
            <a:lstStyle/>
            <a:p>
              <a:pPr algn="ctr" defTabSz="681072">
                <a:defRPr/>
              </a:pPr>
              <a:r>
                <a:rPr lang="en-US" kern="0" dirty="0">
                  <a:solidFill>
                    <a:srgbClr val="FFFFFF"/>
                  </a:solidFill>
                  <a:latin typeface="Sherman Sans Book" pitchFamily="50" charset="0"/>
                  <a:ea typeface="Sherman Sans Book" pitchFamily="50" charset="0"/>
                </a:rPr>
                <a:t>HBase</a:t>
              </a:r>
              <a:endParaRPr lang="en-US" sz="1400" kern="0" dirty="0">
                <a:solidFill>
                  <a:srgbClr val="FFFFFF"/>
                </a:solidFill>
                <a:latin typeface="Sherman Sans Book" pitchFamily="50" charset="0"/>
                <a:ea typeface="Sherman Sans Book" pitchFamily="50" charset="0"/>
              </a:endParaRPr>
            </a:p>
          </p:txBody>
        </p:sp>
        <p:sp>
          <p:nvSpPr>
            <p:cNvPr id="16" name="Magnetic Disk 29">
              <a:extLst>
                <a:ext uri="{FF2B5EF4-FFF2-40B4-BE49-F238E27FC236}">
                  <a16:creationId xmlns:a16="http://schemas.microsoft.com/office/drawing/2014/main" id="{53CAD6A1-7522-421A-B2C4-F08953129C8D}"/>
                </a:ext>
              </a:extLst>
            </p:cNvPr>
            <p:cNvSpPr/>
            <p:nvPr/>
          </p:nvSpPr>
          <p:spPr>
            <a:xfrm>
              <a:off x="5677878" y="5453185"/>
              <a:ext cx="1123462" cy="1045308"/>
            </a:xfrm>
            <a:prstGeom prst="flowChartMagneticDisk">
              <a:avLst/>
            </a:prstGeom>
            <a:solidFill>
              <a:schemeClr val="accent1"/>
            </a:solidFill>
            <a:ln w="25400" cap="flat" cmpd="sng" algn="ctr">
              <a:solidFill>
                <a:schemeClr val="accent2"/>
              </a:solidFill>
              <a:prstDash val="solid"/>
            </a:ln>
            <a:effectLst/>
          </p:spPr>
          <p:txBody>
            <a:bodyPr rtlCol="0" anchor="b">
              <a:noAutofit/>
            </a:bodyPr>
            <a:lstStyle/>
            <a:p>
              <a:pPr algn="ctr" defTabSz="681072">
                <a:defRPr/>
              </a:pPr>
              <a:r>
                <a:rPr lang="en-US" kern="0" dirty="0">
                  <a:solidFill>
                    <a:srgbClr val="FFFFFF"/>
                  </a:solidFill>
                  <a:latin typeface="Sherman Sans Book" pitchFamily="50" charset="0"/>
                  <a:ea typeface="Sherman Sans Book" pitchFamily="50" charset="0"/>
                </a:rPr>
                <a:t>N.B.T.</a:t>
              </a:r>
              <a:endParaRPr lang="en-US" sz="1400" kern="0" dirty="0">
                <a:solidFill>
                  <a:srgbClr val="FFFFFF"/>
                </a:solidFill>
                <a:latin typeface="Sherman Sans Book" pitchFamily="50" charset="0"/>
                <a:ea typeface="Sherman Sans Book" pitchFamily="50" charset="0"/>
              </a:endParaRPr>
            </a:p>
          </p:txBody>
        </p:sp>
        <p:cxnSp>
          <p:nvCxnSpPr>
            <p:cNvPr id="17" name="Straight Arrow Connector 16">
              <a:extLst>
                <a:ext uri="{FF2B5EF4-FFF2-40B4-BE49-F238E27FC236}">
                  <a16:creationId xmlns:a16="http://schemas.microsoft.com/office/drawing/2014/main" id="{E9FFDC77-4665-46B3-9210-930E54386563}"/>
                </a:ext>
              </a:extLst>
            </p:cNvPr>
            <p:cNvCxnSpPr>
              <a:cxnSpLocks/>
              <a:endCxn id="14" idx="1"/>
            </p:cNvCxnSpPr>
            <p:nvPr/>
          </p:nvCxnSpPr>
          <p:spPr>
            <a:xfrm flipH="1">
              <a:off x="2916116" y="4498718"/>
              <a:ext cx="2990604" cy="952513"/>
            </a:xfrm>
            <a:prstGeom prst="straightConnector1">
              <a:avLst/>
            </a:prstGeom>
            <a:noFill/>
            <a:ln w="25400" cap="flat" cmpd="sng" algn="ctr">
              <a:solidFill>
                <a:srgbClr val="595959"/>
              </a:solidFill>
              <a:prstDash val="solid"/>
              <a:tailEnd type="arrow"/>
            </a:ln>
            <a:effectLst/>
          </p:spPr>
        </p:cxnSp>
        <p:cxnSp>
          <p:nvCxnSpPr>
            <p:cNvPr id="18" name="Straight Arrow Connector 17">
              <a:extLst>
                <a:ext uri="{FF2B5EF4-FFF2-40B4-BE49-F238E27FC236}">
                  <a16:creationId xmlns:a16="http://schemas.microsoft.com/office/drawing/2014/main" id="{763B7B5D-3697-41F9-9FBE-E8AAD820EFD6}"/>
                </a:ext>
              </a:extLst>
            </p:cNvPr>
            <p:cNvCxnSpPr>
              <a:cxnSpLocks/>
              <a:endCxn id="15" idx="1"/>
            </p:cNvCxnSpPr>
            <p:nvPr/>
          </p:nvCxnSpPr>
          <p:spPr>
            <a:xfrm flipH="1">
              <a:off x="4602285" y="4498718"/>
              <a:ext cx="1304435" cy="948605"/>
            </a:xfrm>
            <a:prstGeom prst="straightConnector1">
              <a:avLst/>
            </a:prstGeom>
            <a:noFill/>
            <a:ln w="25400" cap="flat" cmpd="sng" algn="ctr">
              <a:solidFill>
                <a:srgbClr val="595959"/>
              </a:solidFill>
              <a:prstDash val="solid"/>
              <a:tailEnd type="arrow"/>
            </a:ln>
            <a:effectLst/>
          </p:spPr>
        </p:cxnSp>
        <p:cxnSp>
          <p:nvCxnSpPr>
            <p:cNvPr id="19" name="Straight Arrow Connector 18">
              <a:extLst>
                <a:ext uri="{FF2B5EF4-FFF2-40B4-BE49-F238E27FC236}">
                  <a16:creationId xmlns:a16="http://schemas.microsoft.com/office/drawing/2014/main" id="{897C5300-A9DC-409F-8991-1DEFDB71B44D}"/>
                </a:ext>
              </a:extLst>
            </p:cNvPr>
            <p:cNvCxnSpPr>
              <a:cxnSpLocks/>
              <a:endCxn id="16" idx="1"/>
            </p:cNvCxnSpPr>
            <p:nvPr/>
          </p:nvCxnSpPr>
          <p:spPr>
            <a:xfrm>
              <a:off x="5906720" y="4498718"/>
              <a:ext cx="332889" cy="954467"/>
            </a:xfrm>
            <a:prstGeom prst="straightConnector1">
              <a:avLst/>
            </a:prstGeom>
            <a:noFill/>
            <a:ln w="25400" cap="flat" cmpd="sng" algn="ctr">
              <a:solidFill>
                <a:srgbClr val="595959"/>
              </a:solidFill>
              <a:prstDash val="solid"/>
              <a:tailEnd type="arrow"/>
            </a:ln>
            <a:effectLst/>
          </p:spPr>
        </p:cxnSp>
      </p:grpSp>
    </p:spTree>
    <p:extLst>
      <p:ext uri="{BB962C8B-B14F-4D97-AF65-F5344CB8AC3E}">
        <p14:creationId xmlns:p14="http://schemas.microsoft.com/office/powerpoint/2010/main" val="3839828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9223E5-D4A2-406E-BDB1-6244E6B9C712}"/>
              </a:ext>
            </a:extLst>
          </p:cNvPr>
          <p:cNvSpPr>
            <a:spLocks noGrp="1"/>
          </p:cNvSpPr>
          <p:nvPr>
            <p:ph type="title"/>
          </p:nvPr>
        </p:nvSpPr>
        <p:spPr/>
        <p:txBody>
          <a:bodyPr/>
          <a:lstStyle/>
          <a:p>
            <a:r>
              <a:rPr lang="en-US" dirty="0" err="1"/>
              <a:t>HCatalog</a:t>
            </a:r>
            <a:r>
              <a:rPr lang="en-US" dirty="0"/>
              <a:t> Does Not Care!</a:t>
            </a:r>
          </a:p>
        </p:txBody>
      </p:sp>
      <p:sp>
        <p:nvSpPr>
          <p:cNvPr id="5" name="Content Placeholder 4">
            <a:extLst>
              <a:ext uri="{FF2B5EF4-FFF2-40B4-BE49-F238E27FC236}">
                <a16:creationId xmlns:a16="http://schemas.microsoft.com/office/drawing/2014/main" id="{80A42720-8FF5-46B0-93F9-7FF70683FCF6}"/>
              </a:ext>
            </a:extLst>
          </p:cNvPr>
          <p:cNvSpPr>
            <a:spLocks noGrp="1"/>
          </p:cNvSpPr>
          <p:nvPr>
            <p:ph idx="4294967295"/>
          </p:nvPr>
        </p:nvSpPr>
        <p:spPr>
          <a:xfrm>
            <a:off x="768096" y="2286000"/>
            <a:ext cx="7290055" cy="4023360"/>
          </a:xfrm>
        </p:spPr>
        <p:txBody>
          <a:bodyPr/>
          <a:lstStyle/>
          <a:p>
            <a:pPr lvl="0"/>
            <a:r>
              <a:rPr lang="en-US" sz="2800" dirty="0"/>
              <a:t>How the data are stored</a:t>
            </a:r>
          </a:p>
          <a:p>
            <a:pPr lvl="0"/>
            <a:r>
              <a:rPr lang="en-US" sz="2800" dirty="0"/>
              <a:t>Where the data reside on the filesystem</a:t>
            </a:r>
          </a:p>
          <a:p>
            <a:pPr lvl="0"/>
            <a:r>
              <a:rPr lang="en-US" sz="2800" dirty="0"/>
              <a:t>What format that data are in</a:t>
            </a:r>
          </a:p>
          <a:p>
            <a:pPr lvl="0"/>
            <a:r>
              <a:rPr lang="en-US" sz="2800" dirty="0"/>
              <a:t>What the schema is of the data</a:t>
            </a:r>
          </a:p>
        </p:txBody>
      </p:sp>
      <p:sp>
        <p:nvSpPr>
          <p:cNvPr id="3" name="Footer Placeholder 2">
            <a:extLst>
              <a:ext uri="{FF2B5EF4-FFF2-40B4-BE49-F238E27FC236}">
                <a16:creationId xmlns:a16="http://schemas.microsoft.com/office/drawing/2014/main" id="{9687805A-9A67-4654-A95E-A888286EBF81}"/>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1894F99-DC89-4922-8381-78C758FCFAE6}"/>
              </a:ext>
            </a:extLst>
          </p:cNvPr>
          <p:cNvSpPr>
            <a:spLocks noGrp="1"/>
          </p:cNvSpPr>
          <p:nvPr>
            <p:ph type="sldNum" sz="quarter" idx="12"/>
          </p:nvPr>
        </p:nvSpPr>
        <p:spPr/>
        <p:txBody>
          <a:bodyPr/>
          <a:lstStyle/>
          <a:p>
            <a:fld id="{4FAB73BC-B049-4115-A692-8D63A059BFB8}" type="slidenum">
              <a:rPr lang="en-US" smtClean="0"/>
              <a:pPr/>
              <a:t>76</a:t>
            </a:fld>
            <a:endParaRPr lang="en-US" dirty="0"/>
          </a:p>
        </p:txBody>
      </p:sp>
    </p:spTree>
    <p:extLst>
      <p:ext uri="{BB962C8B-B14F-4D97-AF65-F5344CB8AC3E}">
        <p14:creationId xmlns:p14="http://schemas.microsoft.com/office/powerpoint/2010/main" val="54980328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93A1-8B8A-47BA-A0AD-23730E88D2BC}"/>
              </a:ext>
            </a:extLst>
          </p:cNvPr>
          <p:cNvSpPr>
            <a:spLocks noGrp="1"/>
          </p:cNvSpPr>
          <p:nvPr>
            <p:ph type="title"/>
          </p:nvPr>
        </p:nvSpPr>
        <p:spPr/>
        <p:txBody>
          <a:bodyPr>
            <a:noAutofit/>
          </a:bodyPr>
          <a:lstStyle/>
          <a:p>
            <a:r>
              <a:rPr lang="en-US" dirty="0"/>
              <a:t>Using HCatLoader With Pig</a:t>
            </a:r>
            <a:endParaRPr lang="en-IN" dirty="0"/>
          </a:p>
        </p:txBody>
      </p:sp>
      <p:sp>
        <p:nvSpPr>
          <p:cNvPr id="3" name="Content Placeholder 2">
            <a:extLst>
              <a:ext uri="{FF2B5EF4-FFF2-40B4-BE49-F238E27FC236}">
                <a16:creationId xmlns:a16="http://schemas.microsoft.com/office/drawing/2014/main" id="{AEC4B3BB-68C1-407F-B077-0FFF1516B58A}"/>
              </a:ext>
            </a:extLst>
          </p:cNvPr>
          <p:cNvSpPr>
            <a:spLocks noGrp="1"/>
          </p:cNvSpPr>
          <p:nvPr>
            <p:ph idx="4294967295"/>
          </p:nvPr>
        </p:nvSpPr>
        <p:spPr>
          <a:xfrm>
            <a:off x="768096" y="2286000"/>
            <a:ext cx="7290055" cy="775252"/>
          </a:xfrm>
        </p:spPr>
        <p:txBody>
          <a:bodyPr>
            <a:noAutofit/>
          </a:bodyPr>
          <a:lstStyle/>
          <a:p>
            <a:pPr marL="90000" indent="0" defTabSz="340536">
              <a:buNone/>
              <a:defRPr/>
            </a:pPr>
            <a:r>
              <a:rPr lang="en-US" b="1" dirty="0">
                <a:latin typeface="Sherman Sans Book" pitchFamily="50" charset="0"/>
                <a:ea typeface="Sherman Sans Book" pitchFamily="50" charset="0"/>
              </a:rPr>
              <a:t>HCatLoader</a:t>
            </a:r>
            <a:r>
              <a:rPr lang="en-US" dirty="0">
                <a:latin typeface="Sherman Sans Book" pitchFamily="50" charset="0"/>
                <a:ea typeface="Sherman Sans Book" pitchFamily="50" charset="0"/>
              </a:rPr>
              <a:t>: used to read data from HCatalog-managed tables</a:t>
            </a:r>
          </a:p>
        </p:txBody>
      </p:sp>
      <p:sp>
        <p:nvSpPr>
          <p:cNvPr id="4" name="Footer Placeholder 3">
            <a:extLst>
              <a:ext uri="{FF2B5EF4-FFF2-40B4-BE49-F238E27FC236}">
                <a16:creationId xmlns:a16="http://schemas.microsoft.com/office/drawing/2014/main" id="{487B7130-1122-4447-AD24-C6A59BF45F6D}"/>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9A7FB24-047B-4F8F-A8A7-7D797326D03A}"/>
              </a:ext>
            </a:extLst>
          </p:cNvPr>
          <p:cNvSpPr>
            <a:spLocks noGrp="1"/>
          </p:cNvSpPr>
          <p:nvPr>
            <p:ph type="sldNum" sz="quarter" idx="12"/>
          </p:nvPr>
        </p:nvSpPr>
        <p:spPr/>
        <p:txBody>
          <a:bodyPr>
            <a:noAutofit/>
          </a:bodyPr>
          <a:lstStyle/>
          <a:p>
            <a:fld id="{4FAB73BC-B049-4115-A692-8D63A059BFB8}" type="slidenum">
              <a:rPr lang="en-US" smtClean="0"/>
              <a:t>77</a:t>
            </a:fld>
            <a:endParaRPr lang="en-US" dirty="0"/>
          </a:p>
        </p:txBody>
      </p:sp>
      <p:sp>
        <p:nvSpPr>
          <p:cNvPr id="6" name="Content Placeholder 2">
            <a:extLst>
              <a:ext uri="{FF2B5EF4-FFF2-40B4-BE49-F238E27FC236}">
                <a16:creationId xmlns:a16="http://schemas.microsoft.com/office/drawing/2014/main" id="{3733A3C1-3742-4A36-BD5E-507DD3B7B1C5}"/>
              </a:ext>
            </a:extLst>
          </p:cNvPr>
          <p:cNvSpPr txBox="1">
            <a:spLocks/>
          </p:cNvSpPr>
          <p:nvPr/>
        </p:nvSpPr>
        <p:spPr>
          <a:xfrm>
            <a:off x="872805" y="3391294"/>
            <a:ext cx="7290055" cy="981922"/>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emp_relation = LOAD 'employees' USING org.apache.hive.hcatalog.pig.HCatLoader();</a:t>
            </a:r>
          </a:p>
        </p:txBody>
      </p:sp>
      <p:sp>
        <p:nvSpPr>
          <p:cNvPr id="7" name="Rectangle 6">
            <a:extLst>
              <a:ext uri="{FF2B5EF4-FFF2-40B4-BE49-F238E27FC236}">
                <a16:creationId xmlns:a16="http://schemas.microsoft.com/office/drawing/2014/main" id="{30C66969-B65E-4B69-AEF2-E135BC110952}"/>
              </a:ext>
            </a:extLst>
          </p:cNvPr>
          <p:cNvSpPr/>
          <p:nvPr/>
        </p:nvSpPr>
        <p:spPr>
          <a:xfrm>
            <a:off x="801962" y="3200398"/>
            <a:ext cx="7243743" cy="117281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27949031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93A1-8B8A-47BA-A0AD-23730E88D2BC}"/>
              </a:ext>
            </a:extLst>
          </p:cNvPr>
          <p:cNvSpPr>
            <a:spLocks noGrp="1"/>
          </p:cNvSpPr>
          <p:nvPr>
            <p:ph type="title"/>
          </p:nvPr>
        </p:nvSpPr>
        <p:spPr/>
        <p:txBody>
          <a:bodyPr>
            <a:noAutofit/>
          </a:bodyPr>
          <a:lstStyle/>
          <a:p>
            <a:r>
              <a:rPr lang="en-US" dirty="0"/>
              <a:t>Using HCatStorer With Pig</a:t>
            </a:r>
            <a:endParaRPr lang="en-IN" dirty="0"/>
          </a:p>
        </p:txBody>
      </p:sp>
      <p:sp>
        <p:nvSpPr>
          <p:cNvPr id="3" name="Content Placeholder 2">
            <a:extLst>
              <a:ext uri="{FF2B5EF4-FFF2-40B4-BE49-F238E27FC236}">
                <a16:creationId xmlns:a16="http://schemas.microsoft.com/office/drawing/2014/main" id="{AEC4B3BB-68C1-407F-B077-0FFF1516B58A}"/>
              </a:ext>
            </a:extLst>
          </p:cNvPr>
          <p:cNvSpPr>
            <a:spLocks noGrp="1"/>
          </p:cNvSpPr>
          <p:nvPr>
            <p:ph idx="4294967295"/>
          </p:nvPr>
        </p:nvSpPr>
        <p:spPr>
          <a:xfrm>
            <a:off x="768096" y="2286000"/>
            <a:ext cx="7290055" cy="775252"/>
          </a:xfrm>
        </p:spPr>
        <p:txBody>
          <a:bodyPr>
            <a:noAutofit/>
          </a:bodyPr>
          <a:lstStyle/>
          <a:p>
            <a:pPr marL="90000" indent="0" defTabSz="340536">
              <a:buNone/>
              <a:defRPr/>
            </a:pPr>
            <a:r>
              <a:rPr lang="en-US" b="1" dirty="0">
                <a:latin typeface="Sherman Sans Book" pitchFamily="50" charset="0"/>
                <a:ea typeface="Sherman Sans Book" pitchFamily="50" charset="0"/>
              </a:rPr>
              <a:t>HCatLoader</a:t>
            </a:r>
            <a:r>
              <a:rPr lang="en-US" dirty="0">
                <a:latin typeface="Sherman Sans Book" pitchFamily="50" charset="0"/>
                <a:ea typeface="Sherman Sans Book" pitchFamily="50" charset="0"/>
              </a:rPr>
              <a:t>: used to read data from HCatalog-managed tables</a:t>
            </a:r>
          </a:p>
        </p:txBody>
      </p:sp>
      <p:sp>
        <p:nvSpPr>
          <p:cNvPr id="4" name="Footer Placeholder 3">
            <a:extLst>
              <a:ext uri="{FF2B5EF4-FFF2-40B4-BE49-F238E27FC236}">
                <a16:creationId xmlns:a16="http://schemas.microsoft.com/office/drawing/2014/main" id="{487B7130-1122-4447-AD24-C6A59BF45F6D}"/>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9A7FB24-047B-4F8F-A8A7-7D797326D03A}"/>
              </a:ext>
            </a:extLst>
          </p:cNvPr>
          <p:cNvSpPr>
            <a:spLocks noGrp="1"/>
          </p:cNvSpPr>
          <p:nvPr>
            <p:ph type="sldNum" sz="quarter" idx="12"/>
          </p:nvPr>
        </p:nvSpPr>
        <p:spPr/>
        <p:txBody>
          <a:bodyPr>
            <a:noAutofit/>
          </a:bodyPr>
          <a:lstStyle/>
          <a:p>
            <a:fld id="{4FAB73BC-B049-4115-A692-8D63A059BFB8}" type="slidenum">
              <a:rPr lang="en-US" smtClean="0"/>
              <a:t>78</a:t>
            </a:fld>
            <a:endParaRPr lang="en-US" dirty="0"/>
          </a:p>
        </p:txBody>
      </p:sp>
      <p:sp>
        <p:nvSpPr>
          <p:cNvPr id="6" name="Content Placeholder 2">
            <a:extLst>
              <a:ext uri="{FF2B5EF4-FFF2-40B4-BE49-F238E27FC236}">
                <a16:creationId xmlns:a16="http://schemas.microsoft.com/office/drawing/2014/main" id="{3733A3C1-3742-4A36-BD5E-507DD3B7B1C5}"/>
              </a:ext>
            </a:extLst>
          </p:cNvPr>
          <p:cNvSpPr txBox="1">
            <a:spLocks/>
          </p:cNvSpPr>
          <p:nvPr/>
        </p:nvSpPr>
        <p:spPr>
          <a:xfrm>
            <a:off x="775528" y="3200398"/>
            <a:ext cx="7668081" cy="1172818"/>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515938" indent="-222250" algn="l" defTabSz="914400" rtl="0" eaLnBrk="1" latinLnBrk="0" hangingPunct="1">
              <a:lnSpc>
                <a:spcPct val="100000"/>
              </a:lnSpc>
              <a:spcBef>
                <a:spcPts val="600"/>
              </a:spcBef>
              <a:spcAft>
                <a:spcPts val="40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693738" indent="-177800"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857250" indent="-1635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1033463" indent="-176213" algn="l" defTabSz="914400" rtl="0" eaLnBrk="1" latinLnBrk="0" hangingPunct="1">
              <a:lnSpc>
                <a:spcPct val="100000"/>
              </a:lnSpc>
              <a:spcBef>
                <a:spcPts val="600"/>
              </a:spcBef>
              <a:spcAft>
                <a:spcPts val="40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90000" indent="0" defTabSz="340536">
              <a:buNone/>
              <a:defRPr/>
            </a:pPr>
            <a:r>
              <a:rPr lang="en-US" dirty="0">
                <a:solidFill>
                  <a:schemeClr val="tx1"/>
                </a:solidFill>
                <a:latin typeface="Consolas" panose="020B0609020204030204" pitchFamily="49" charset="0"/>
                <a:cs typeface="Courier New" panose="02070309020205020404" pitchFamily="49" charset="0"/>
              </a:rPr>
              <a:t>STORE customer_projection INTO 'customers' </a:t>
            </a:r>
            <a:br>
              <a:rPr lang="en-US" dirty="0">
                <a:solidFill>
                  <a:schemeClr val="tx1"/>
                </a:solidFill>
                <a:latin typeface="Consolas" panose="020B0609020204030204" pitchFamily="49" charset="0"/>
                <a:cs typeface="Courier New" panose="02070309020205020404" pitchFamily="49" charset="0"/>
              </a:rPr>
            </a:br>
            <a:r>
              <a:rPr lang="en-US" dirty="0">
                <a:solidFill>
                  <a:schemeClr val="tx1"/>
                </a:solidFill>
                <a:latin typeface="Consolas" panose="020B0609020204030204" pitchFamily="49" charset="0"/>
                <a:cs typeface="Courier New" panose="02070309020205020404" pitchFamily="49" charset="0"/>
              </a:rPr>
              <a:t>USING org.apache.hive.hcatalog.pig.HCatStorer();</a:t>
            </a:r>
          </a:p>
        </p:txBody>
      </p:sp>
      <p:sp>
        <p:nvSpPr>
          <p:cNvPr id="7" name="Rectangle 6">
            <a:extLst>
              <a:ext uri="{FF2B5EF4-FFF2-40B4-BE49-F238E27FC236}">
                <a16:creationId xmlns:a16="http://schemas.microsoft.com/office/drawing/2014/main" id="{30C66969-B65E-4B69-AEF2-E135BC110952}"/>
              </a:ext>
            </a:extLst>
          </p:cNvPr>
          <p:cNvSpPr/>
          <p:nvPr/>
        </p:nvSpPr>
        <p:spPr>
          <a:xfrm>
            <a:off x="801962" y="3200398"/>
            <a:ext cx="7495732" cy="117281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8511401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285D78-99E4-486C-92D7-575E0995B537}"/>
              </a:ext>
            </a:extLst>
          </p:cNvPr>
          <p:cNvSpPr>
            <a:spLocks noGrp="1"/>
          </p:cNvSpPr>
          <p:nvPr>
            <p:ph type="title"/>
          </p:nvPr>
        </p:nvSpPr>
        <p:spPr/>
        <p:txBody>
          <a:bodyPr/>
          <a:lstStyle/>
          <a:p>
            <a:r>
              <a:rPr lang="en-US"/>
              <a:t>Demo: </a:t>
            </a:r>
            <a:r>
              <a:rPr lang="en-US" dirty="0"/>
              <a:t>HCatalog</a:t>
            </a:r>
          </a:p>
        </p:txBody>
      </p:sp>
      <p:sp>
        <p:nvSpPr>
          <p:cNvPr id="6" name="Content Placeholder 5">
            <a:extLst>
              <a:ext uri="{FF2B5EF4-FFF2-40B4-BE49-F238E27FC236}">
                <a16:creationId xmlns:a16="http://schemas.microsoft.com/office/drawing/2014/main" id="{B2F847ED-DBD8-4C24-B13B-5B5640E8A38D}"/>
              </a:ext>
            </a:extLst>
          </p:cNvPr>
          <p:cNvSpPr>
            <a:spLocks noGrp="1"/>
          </p:cNvSpPr>
          <p:nvPr>
            <p:ph idx="4294967295"/>
          </p:nvPr>
        </p:nvSpPr>
        <p:spPr>
          <a:xfrm>
            <a:off x="768096" y="2286000"/>
            <a:ext cx="7290055" cy="4023360"/>
          </a:xfrm>
        </p:spPr>
        <p:txBody>
          <a:bodyPr/>
          <a:lstStyle/>
          <a:p>
            <a:r>
              <a:rPr lang="en-US" sz="2800" dirty="0"/>
              <a:t>Load Hive table into Pig</a:t>
            </a:r>
          </a:p>
          <a:p>
            <a:r>
              <a:rPr lang="en-US" sz="2800" dirty="0"/>
              <a:t>Dump from Pig to HCatalog</a:t>
            </a:r>
          </a:p>
          <a:p>
            <a:r>
              <a:rPr lang="en-US" sz="2800" dirty="0"/>
              <a:t>Query it with Hive</a:t>
            </a:r>
          </a:p>
          <a:p>
            <a:endParaRPr lang="en-US" sz="2800" dirty="0"/>
          </a:p>
        </p:txBody>
      </p:sp>
      <p:sp>
        <p:nvSpPr>
          <p:cNvPr id="3" name="Footer Placeholder 2">
            <a:extLst>
              <a:ext uri="{FF2B5EF4-FFF2-40B4-BE49-F238E27FC236}">
                <a16:creationId xmlns:a16="http://schemas.microsoft.com/office/drawing/2014/main" id="{2484CC6A-66DF-415E-8F89-5D94449DBA7D}"/>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6995A74F-53DB-4FD6-B8D4-E703E2302AFF}"/>
              </a:ext>
            </a:extLst>
          </p:cNvPr>
          <p:cNvSpPr>
            <a:spLocks noGrp="1"/>
          </p:cNvSpPr>
          <p:nvPr>
            <p:ph type="sldNum" sz="quarter" idx="12"/>
          </p:nvPr>
        </p:nvSpPr>
        <p:spPr/>
        <p:txBody>
          <a:bodyPr/>
          <a:lstStyle/>
          <a:p>
            <a:fld id="{4FAB73BC-B049-4115-A692-8D63A059BFB8}" type="slidenum">
              <a:rPr lang="en-US" smtClean="0"/>
              <a:pPr/>
              <a:t>79</a:t>
            </a:fld>
            <a:endParaRPr lang="en-US" dirty="0"/>
          </a:p>
        </p:txBody>
      </p:sp>
    </p:spTree>
    <p:extLst>
      <p:ext uri="{BB962C8B-B14F-4D97-AF65-F5344CB8AC3E}">
        <p14:creationId xmlns:p14="http://schemas.microsoft.com/office/powerpoint/2010/main" val="2037383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07C078-241D-48E9-AF74-7EAABD6EA384}"/>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Pig Data Model</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7EFC52DF-8BF7-457B-9F43-40489DD213B0}"/>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4" name="Slide Number Placeholder 3">
            <a:extLst>
              <a:ext uri="{FF2B5EF4-FFF2-40B4-BE49-F238E27FC236}">
                <a16:creationId xmlns:a16="http://schemas.microsoft.com/office/drawing/2014/main" id="{D1496B88-8B57-4735-841D-3DDD6D9A83C1}"/>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8</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9842356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80A50-26C2-409E-8C96-9D88B32CC08F}"/>
              </a:ext>
            </a:extLst>
          </p:cNvPr>
          <p:cNvSpPr>
            <a:spLocks noGrp="1"/>
          </p:cNvSpPr>
          <p:nvPr>
            <p:ph type="title"/>
          </p:nvPr>
        </p:nvSpPr>
        <p:spPr/>
        <p:txBody>
          <a:bodyPr/>
          <a:lstStyle/>
          <a:p>
            <a:r>
              <a:rPr lang="en-US" dirty="0"/>
              <a:t>Pig Data Model</a:t>
            </a:r>
          </a:p>
        </p:txBody>
      </p:sp>
      <p:sp>
        <p:nvSpPr>
          <p:cNvPr id="3" name="Content Placeholder 2">
            <a:extLst>
              <a:ext uri="{FF2B5EF4-FFF2-40B4-BE49-F238E27FC236}">
                <a16:creationId xmlns:a16="http://schemas.microsoft.com/office/drawing/2014/main" id="{F0B082BD-26A0-4559-8581-2EA0CD9280DC}"/>
              </a:ext>
            </a:extLst>
          </p:cNvPr>
          <p:cNvSpPr>
            <a:spLocks noGrp="1"/>
          </p:cNvSpPr>
          <p:nvPr>
            <p:ph idx="4294967295"/>
          </p:nvPr>
        </p:nvSpPr>
        <p:spPr>
          <a:xfrm>
            <a:off x="768096" y="2286000"/>
            <a:ext cx="7290055" cy="4023360"/>
          </a:xfrm>
        </p:spPr>
        <p:txBody>
          <a:bodyPr/>
          <a:lstStyle/>
          <a:p>
            <a:r>
              <a:rPr lang="en-US" b="1" dirty="0"/>
              <a:t>Field: </a:t>
            </a:r>
            <a:r>
              <a:rPr lang="en-US" dirty="0"/>
              <a:t>atomic piece of data</a:t>
            </a:r>
          </a:p>
          <a:p>
            <a:r>
              <a:rPr lang="en-US" b="1" dirty="0"/>
              <a:t>Tuple: </a:t>
            </a:r>
            <a:r>
              <a:rPr lang="en-US" dirty="0"/>
              <a:t>a set of fields (akin to a relational table row)</a:t>
            </a:r>
          </a:p>
          <a:p>
            <a:r>
              <a:rPr lang="en-US" b="1" dirty="0"/>
              <a:t>Bag: </a:t>
            </a:r>
            <a:r>
              <a:rPr lang="en-US" dirty="0"/>
              <a:t>a collection of tuples (akin to a relational table)</a:t>
            </a:r>
          </a:p>
          <a:p>
            <a:r>
              <a:rPr lang="en-US" b="1" dirty="0"/>
              <a:t>Relation: </a:t>
            </a:r>
            <a:r>
              <a:rPr lang="en-US" dirty="0"/>
              <a:t>a named transformation (LOAD, FILTER, etc.)</a:t>
            </a:r>
          </a:p>
          <a:p>
            <a:endParaRPr lang="en-US" dirty="0"/>
          </a:p>
          <a:p>
            <a:r>
              <a:rPr lang="en-US" dirty="0"/>
              <a:t>Schemas are implied, or can be defined.</a:t>
            </a:r>
          </a:p>
        </p:txBody>
      </p:sp>
      <p:sp>
        <p:nvSpPr>
          <p:cNvPr id="4" name="Footer Placeholder 3">
            <a:extLst>
              <a:ext uri="{FF2B5EF4-FFF2-40B4-BE49-F238E27FC236}">
                <a16:creationId xmlns:a16="http://schemas.microsoft.com/office/drawing/2014/main" id="{22234201-2EE1-40D0-80C1-61B890BAE9B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5808757-7F3D-4284-902C-C15AC7881D37}"/>
              </a:ext>
            </a:extLst>
          </p:cNvPr>
          <p:cNvSpPr>
            <a:spLocks noGrp="1"/>
          </p:cNvSpPr>
          <p:nvPr>
            <p:ph type="sldNum" sz="quarter" idx="12"/>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23020440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52AA7438-F1DC-4B8D-8C5C-D90CB66B0BA1}"/>
</file>

<file path=customXml/itemProps2.xml><?xml version="1.0" encoding="utf-8"?>
<ds:datastoreItem xmlns:ds="http://schemas.openxmlformats.org/officeDocument/2006/customXml" ds:itemID="{2A16B3BA-6DFB-4FDD-BEB4-940C8AB204B3}"/>
</file>

<file path=customXml/itemProps3.xml><?xml version="1.0" encoding="utf-8"?>
<ds:datastoreItem xmlns:ds="http://schemas.openxmlformats.org/officeDocument/2006/customXml" ds:itemID="{D58CA7F0-9959-43AD-ADCD-5052CB1A62F3}"/>
</file>

<file path=docProps/app.xml><?xml version="1.0" encoding="utf-8"?>
<Properties xmlns="http://schemas.openxmlformats.org/officeDocument/2006/extended-properties" xmlns:vt="http://schemas.openxmlformats.org/officeDocument/2006/docPropsVTypes">
  <TotalTime>5</TotalTime>
  <Words>6339</Words>
  <Application>Microsoft Office PowerPoint</Application>
  <PresentationFormat>On-screen Show (4:3)</PresentationFormat>
  <Paragraphs>1249</Paragraphs>
  <Slides>79</Slides>
  <Notes>57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79</vt:i4>
      </vt:variant>
    </vt:vector>
  </HeadingPairs>
  <TitlesOfParts>
    <vt:vector size="89" baseType="lpstr">
      <vt:lpstr>Calibri</vt:lpstr>
      <vt:lpstr>Sherman Serif Book</vt:lpstr>
      <vt:lpstr>Courier New</vt:lpstr>
      <vt:lpstr>Arial Black</vt:lpstr>
      <vt:lpstr>Consolas</vt:lpstr>
      <vt:lpstr>Tw Cen MT</vt:lpstr>
      <vt:lpstr>Wingdings 3</vt:lpstr>
      <vt:lpstr>Sherman Sans Book</vt:lpstr>
      <vt:lpstr>Tw Cen MT Condensed</vt:lpstr>
      <vt:lpstr>3_Integral</vt:lpstr>
      <vt:lpstr>PowerPoint Presentation</vt:lpstr>
      <vt:lpstr>What Is Pig?</vt:lpstr>
      <vt:lpstr>Why Use Pig?</vt:lpstr>
      <vt:lpstr>Why Do They Call It Pig?</vt:lpstr>
      <vt:lpstr>What Is Pig Latin?</vt:lpstr>
      <vt:lpstr>The Grunt Shell</vt:lpstr>
      <vt:lpstr>Demo: Launching Pig</vt:lpstr>
      <vt:lpstr>Pig Data Model</vt:lpstr>
      <vt:lpstr>Pig Data Model</vt:lpstr>
      <vt:lpstr>Pig Latin Relation Names: Implicit Schema</vt:lpstr>
      <vt:lpstr>Pig Latin Relation Names: Explicit Schema</vt:lpstr>
      <vt:lpstr>Pig Data Types for Explicit Schemas</vt:lpstr>
      <vt:lpstr>Pig Complex Field Types</vt:lpstr>
      <vt:lpstr>Defining a Schema</vt:lpstr>
      <vt:lpstr>Basic Pig Latin Commands</vt:lpstr>
      <vt:lpstr>Demo: Basic Pig Latin Commands</vt:lpstr>
      <vt:lpstr>Filter and Foreach</vt:lpstr>
      <vt:lpstr>The FOREACH… GENERATE Operator</vt:lpstr>
      <vt:lpstr>The FILTER Operator</vt:lpstr>
      <vt:lpstr>Specifying Ranges in FOREACH</vt:lpstr>
      <vt:lpstr>Field Names in FOREACH</vt:lpstr>
      <vt:lpstr>Demo: FOREACH and FILTER</vt:lpstr>
      <vt:lpstr>Grouping And Aggregates</vt:lpstr>
      <vt:lpstr>The GROUP Operator</vt:lpstr>
      <vt:lpstr>GROUP ALL</vt:lpstr>
      <vt:lpstr>FOREACH With Groups</vt:lpstr>
      <vt:lpstr>Demo: Grouping and Aggregates</vt:lpstr>
      <vt:lpstr>Other Relational Operators</vt:lpstr>
      <vt:lpstr>The ORDER BY Operator</vt:lpstr>
      <vt:lpstr>The CASE Operator</vt:lpstr>
      <vt:lpstr>The DISTINCT Operator</vt:lpstr>
      <vt:lpstr>Using PARALLEL</vt:lpstr>
      <vt:lpstr>The FLATTEN Operator</vt:lpstr>
      <vt:lpstr>Demo: CASE and ORDER BY </vt:lpstr>
      <vt:lpstr>Pig Joins   Saving OUtput</vt:lpstr>
      <vt:lpstr>Performing an Inner Join</vt:lpstr>
      <vt:lpstr>Performing an Inner Join</vt:lpstr>
      <vt:lpstr>Performing an Outer Join</vt:lpstr>
      <vt:lpstr>Performing an Outer Join</vt:lpstr>
      <vt:lpstr>Replicated Joins</vt:lpstr>
      <vt:lpstr>Store</vt:lpstr>
      <vt:lpstr>Demo: Store</vt:lpstr>
      <vt:lpstr>PowerPoint Presentation</vt:lpstr>
      <vt:lpstr>What Is Hive?</vt:lpstr>
      <vt:lpstr>About Hive</vt:lpstr>
      <vt:lpstr>Hive Metastore</vt:lpstr>
      <vt:lpstr>Hive Architecture</vt:lpstr>
      <vt:lpstr>Hive Clients and connecting to Hive</vt:lpstr>
      <vt:lpstr>Hive Clients</vt:lpstr>
      <vt:lpstr>Demo: Connecting to Hive</vt:lpstr>
      <vt:lpstr>Hive Tables</vt:lpstr>
      <vt:lpstr>Hive Tables Look Like RDBMS</vt:lpstr>
      <vt:lpstr>Defining a Hive-Managed Table</vt:lpstr>
      <vt:lpstr>Loading (Moving) Data Into Hive</vt:lpstr>
      <vt:lpstr>Defining an External Table</vt:lpstr>
      <vt:lpstr>Demo: Hive Tables</vt:lpstr>
      <vt:lpstr>Demo: Hive HQL Queries</vt:lpstr>
      <vt:lpstr>Query Hive Like SQL!</vt:lpstr>
      <vt:lpstr>Demo: Hive Queries</vt:lpstr>
      <vt:lpstr>Table Partitioning</vt:lpstr>
      <vt:lpstr>Big Data Improvements for Hive Tables</vt:lpstr>
      <vt:lpstr>Hive Partitions— Help Those Mappers!</vt:lpstr>
      <vt:lpstr>Hive Buckets</vt:lpstr>
      <vt:lpstr>Bucket Tables</vt:lpstr>
      <vt:lpstr>Skewed Tables</vt:lpstr>
      <vt:lpstr>Demo: Partition</vt:lpstr>
      <vt:lpstr>Query Output Options</vt:lpstr>
      <vt:lpstr>Create a Table From a Query</vt:lpstr>
      <vt:lpstr>Create a Table Storage Formats</vt:lpstr>
      <vt:lpstr>File Formats</vt:lpstr>
      <vt:lpstr>Storing Results to a File</vt:lpstr>
      <vt:lpstr>Creating Views</vt:lpstr>
      <vt:lpstr>What is Hcatalog?</vt:lpstr>
      <vt:lpstr>About HCatalog</vt:lpstr>
      <vt:lpstr>HCatalog in the Ecosystem</vt:lpstr>
      <vt:lpstr>HCatalog Does Not Care!</vt:lpstr>
      <vt:lpstr>Using HCatLoader With Pig</vt:lpstr>
      <vt:lpstr>Using HCatStorer With Pig</vt:lpstr>
      <vt:lpstr>Demo: HCatalog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Pig, Hive, and HCatalog</dc:title>
  <dc:creator>Michael Fudge</dc:creator>
  <cp:lastModifiedBy>Michael Fudge</cp:lastModifiedBy>
  <cp:revision>3</cp:revision>
  <dcterms:created xsi:type="dcterms:W3CDTF">2018-10-04T14:03:50Z</dcterms:created>
  <dcterms:modified xsi:type="dcterms:W3CDTF">2020-02-14T16:43:05Z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